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81" r:id="rId3"/>
    <p:sldId id="283" r:id="rId4"/>
    <p:sldId id="259" r:id="rId5"/>
    <p:sldId id="274" r:id="rId6"/>
    <p:sldId id="273" r:id="rId7"/>
    <p:sldId id="272" r:id="rId8"/>
    <p:sldId id="271" r:id="rId9"/>
    <p:sldId id="270" r:id="rId10"/>
    <p:sldId id="285" r:id="rId11"/>
    <p:sldId id="269" r:id="rId12"/>
    <p:sldId id="277" r:id="rId13"/>
    <p:sldId id="276" r:id="rId14"/>
    <p:sldId id="286" r:id="rId15"/>
    <p:sldId id="297" r:id="rId16"/>
    <p:sldId id="296" r:id="rId17"/>
    <p:sldId id="279" r:id="rId18"/>
    <p:sldId id="278" r:id="rId19"/>
    <p:sldId id="292" r:id="rId20"/>
    <p:sldId id="291" r:id="rId21"/>
    <p:sldId id="293" r:id="rId22"/>
    <p:sldId id="294" r:id="rId23"/>
    <p:sldId id="305" r:id="rId24"/>
    <p:sldId id="303" r:id="rId25"/>
    <p:sldId id="304" r:id="rId26"/>
    <p:sldId id="302" r:id="rId27"/>
    <p:sldId id="301" r:id="rId28"/>
    <p:sldId id="308" r:id="rId29"/>
    <p:sldId id="307" r:id="rId30"/>
    <p:sldId id="306" r:id="rId31"/>
    <p:sldId id="309" r:id="rId32"/>
    <p:sldId id="312" r:id="rId33"/>
    <p:sldId id="314" r:id="rId34"/>
    <p:sldId id="313" r:id="rId35"/>
    <p:sldId id="318" r:id="rId36"/>
    <p:sldId id="316" r:id="rId37"/>
    <p:sldId id="323" r:id="rId38"/>
    <p:sldId id="322" r:id="rId39"/>
    <p:sldId id="324" r:id="rId40"/>
    <p:sldId id="32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16" y="17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49EC5-E614-4032-A2B2-3FABEFEFA205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D3AF6-68E5-4D60-A2F6-B55D5329F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D3AF6-68E5-4D60-A2F6-B55D5329F9F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00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187450" y="1125538"/>
            <a:ext cx="3673475" cy="5000625"/>
          </a:xfrm>
        </p:spPr>
        <p:txBody>
          <a:bodyPr/>
          <a:lstStyle/>
          <a:p>
            <a:pPr lvl="0"/>
            <a:endParaRPr lang="sr-Latn-C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325" y="1125538"/>
            <a:ext cx="3673475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DA1EB-606D-4398-907A-2B5E724E0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9/Meister_von_Mileseva_001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0.jpe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44.jpeg"/><Relationship Id="rId4" Type="http://schemas.openxmlformats.org/officeDocument/2006/relationships/hyperlink" Target="http://upload.wikimedia.org/wikipedia/commons/e/e9/Meister_von_Mileseva_001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5/57/Sveti_Simeon_Kraljeva_Crkva_detalj.jpg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rpskoblago.rs/wp-content/uploads/2014/09/Miroslavljevo-jevandjel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14900" cy="3000376"/>
          </a:xfrm>
          <a:prstGeom prst="rect">
            <a:avLst/>
          </a:prstGeom>
          <a:noFill/>
        </p:spPr>
      </p:pic>
      <p:pic>
        <p:nvPicPr>
          <p:cNvPr id="4" name="Picture 5" descr="Studenica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0"/>
            <a:ext cx="426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http://serbum.com/wp-content/uploads/2013/02/Dusanov-zakon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4267200" cy="3352800"/>
          </a:xfrm>
          <a:prstGeom prst="rect">
            <a:avLst/>
          </a:prstGeom>
          <a:noFill/>
        </p:spPr>
      </p:pic>
      <p:pic>
        <p:nvPicPr>
          <p:cNvPr id="7176" name="Picture 8" descr="http://www.somborskegusle.co.rs/wp-content/uploads/2015/01/fil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4876800" cy="3352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04800" y="2819400"/>
            <a:ext cx="838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Српска средњовековна уметност </a:t>
            </a:r>
            <a:endParaRPr lang="en-US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" name="Vizant. plavo (za Dusk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>
                  <p14:fade in="1000" out="10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mileseva.3.bmp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8800" y="2362200"/>
            <a:ext cx="48006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133600" y="6019800"/>
            <a:ext cx="4343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Милешева</a:t>
            </a:r>
            <a:endParaRPr lang="en-US" sz="32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3352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dirty="0" smtClean="0">
                <a:solidFill>
                  <a:schemeClr val="bg1"/>
                </a:solidFill>
              </a:rPr>
              <a:t>к</a:t>
            </a:r>
            <a:r>
              <a:rPr lang="sr-Cyrl-RS" sz="2800" dirty="0" smtClean="0">
                <a:solidFill>
                  <a:schemeClr val="bg1"/>
                </a:solidFill>
              </a:rPr>
              <a:t>раљ</a:t>
            </a:r>
          </a:p>
          <a:p>
            <a:r>
              <a:rPr lang="sr-Cyrl-RS" sz="2800" dirty="0" smtClean="0">
                <a:solidFill>
                  <a:schemeClr val="bg1"/>
                </a:solidFill>
              </a:rPr>
              <a:t>Владислав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22098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Ктитор:</a:t>
            </a:r>
            <a:endParaRPr lang="en-US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GB" sz="2800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790950"/>
            <a:ext cx="38100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600200" y="6248400"/>
            <a:ext cx="3276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Сопоћани</a:t>
            </a:r>
            <a:endParaRPr lang="en-US" sz="32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6400800"/>
            <a:ext cx="3200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Градац </a:t>
            </a:r>
            <a:endParaRPr lang="en-US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27432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краљ</a:t>
            </a:r>
            <a:r>
              <a:rPr lang="sr-Latn-RS" sz="2800" b="1" dirty="0" smtClean="0">
                <a:solidFill>
                  <a:schemeClr val="bg1"/>
                </a:solidFill>
              </a:rPr>
              <a:t> </a:t>
            </a:r>
            <a:r>
              <a:rPr lang="sr-Cyrl-RS" sz="2800" b="1" dirty="0" smtClean="0">
                <a:solidFill>
                  <a:schemeClr val="bg1"/>
                </a:solidFill>
              </a:rPr>
              <a:t>Урош </a:t>
            </a:r>
            <a:r>
              <a:rPr lang="sr-Latn-RS" sz="2800" b="1" dirty="0" smtClean="0">
                <a:solidFill>
                  <a:schemeClr val="bg1"/>
                </a:solidFill>
              </a:rPr>
              <a:t>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31242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Јелена Анжујска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20574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Ктитори: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://www.pravoslavna-srbija.com/Pravoslavlje/Manastiri/Sopocani/slike/Sopocani-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5181600" cy="2867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715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AutoShape 2" descr="http://1.bp.blogspot.com/-Au3N9Njb4lI/TunrZ5bsEkI/AAAAAAAAAMw/g2Ejds3nIyY/s1600/7e148dd26e399ae0c624450bf9da12a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4" descr="Резултат слика за dečan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6" descr="Резултат слика за dečan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8" descr="Резултат слика за dečan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Слика:Stefan Decanski ktito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8956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590800" y="6248399"/>
            <a:ext cx="3127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Високи Дечани</a:t>
            </a:r>
            <a:endParaRPr lang="en-US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22098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Ктитор: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srbin.info/wp-content/uploads/2014/04/Decani3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2057400"/>
            <a:ext cx="5981700" cy="42291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858000" y="59436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bg1"/>
                </a:solidFill>
              </a:rPr>
              <a:t>Стефан Дечански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orizontal Scroll 4"/>
          <p:cNvSpPr/>
          <p:nvPr/>
        </p:nvSpPr>
        <p:spPr>
          <a:xfrm>
            <a:off x="2133600" y="1905000"/>
            <a:ext cx="6553200" cy="9906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44334" y="2057400"/>
            <a:ext cx="57090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4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Српсковизантијски стил</a:t>
            </a:r>
            <a:endParaRPr lang="en-US" sz="40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581400"/>
            <a:ext cx="4876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Одлике</a:t>
            </a:r>
            <a:r>
              <a:rPr lang="sr-Cyrl-R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en-US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0200" y="4191000"/>
            <a:ext cx="7315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Равнокраки крст у основи цркве, </a:t>
            </a:r>
            <a:r>
              <a:rPr lang="sr-Latn-RS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1-</a:t>
            </a:r>
            <a:r>
              <a:rPr lang="sr-Cyrl-RS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5 купола</a:t>
            </a:r>
            <a:r>
              <a:rPr lang="sr-Latn-CS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4" descr="http://blog.b92.net/user_stuff/upload/75/907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800600"/>
            <a:ext cx="4724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0" y="2971800"/>
            <a:ext cx="48006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14. век, краљ Милутин и цар Душан Силни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6670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 descr="http://www.phone-travel.com/fajlovi/ideaimage/users/manastir-gracanica-gracanica7_51c0adceb7631.jpg?thumb=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6096000"/>
            <a:ext cx="5181600" cy="381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09800" y="19050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>
                <a:solidFill>
                  <a:srgbClr val="FFFF00"/>
                </a:solidFill>
              </a:rPr>
              <a:t>Грачаница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57912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Свети краљ</a:t>
            </a:r>
          </a:p>
          <a:p>
            <a:r>
              <a:rPr lang="sr-Cyrl-RS" sz="2800" b="1" dirty="0" smtClean="0">
                <a:solidFill>
                  <a:schemeClr val="bg1"/>
                </a:solidFill>
              </a:rPr>
              <a:t>Милутин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http://www.spc.rs/files/u5/2008/kosovo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0250" y="1752600"/>
            <a:ext cx="3333750" cy="3276600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1"/>
            <a:ext cx="19812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781800" y="5105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Ктитор: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22223 L 0.0125 -0.622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35842" name="Picture 2" descr="http://upload.wikimedia.org/wikipedia/commons/a/ae/Our_Lady_of_Ljevi%C5%A1,_Prizren,_2010._View_from_clock_tow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981200"/>
            <a:ext cx="8077200" cy="4419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64008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Богородица  Љевишка-Призрен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"/>
            <a:ext cx="19812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953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4034" name="Picture 2" descr="http://photos.wikimapia.org/p/00/01/98/79/63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2209800"/>
            <a:ext cx="4991100" cy="35718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05000" y="60960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</a:rPr>
              <a:t>Нагоричано-Куманово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0"/>
            <a:ext cx="19812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upload.wikimedia.org/wikipedia/commons/thumb/d/d8/Milutinst.jpg/300px-Milutin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2514600"/>
            <a:ext cx="2743200" cy="289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781800" y="58674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к</a:t>
            </a:r>
            <a:r>
              <a:rPr lang="sr-Cyrl-RS" sz="2400" b="1" dirty="0" smtClean="0">
                <a:solidFill>
                  <a:schemeClr val="bg1"/>
                </a:solidFill>
              </a:rPr>
              <a:t>раљ Милутин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1828800"/>
            <a:ext cx="144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Ктитор: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GB" sz="28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953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600200"/>
          </a:xfrm>
          <a:prstGeom prst="rect">
            <a:avLst/>
          </a:prstGeom>
          <a:noFill/>
        </p:spPr>
      </p:pic>
      <p:sp>
        <p:nvSpPr>
          <p:cNvPr id="7" name="Horizontal Scroll 6"/>
          <p:cNvSpPr/>
          <p:nvPr/>
        </p:nvSpPr>
        <p:spPr>
          <a:xfrm>
            <a:off x="2819400" y="1981200"/>
            <a:ext cx="5410200" cy="1219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52800" y="2209800"/>
            <a:ext cx="4648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RS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Моравска школа </a:t>
            </a:r>
            <a:endParaRPr lang="en-US" sz="4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4191000"/>
            <a:ext cx="7315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r-Cyrl-CS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Од Маричке</a:t>
            </a:r>
            <a:r>
              <a:rPr lang="sr-Latn-CS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sr-Cyrl-RS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битке </a:t>
            </a:r>
            <a:r>
              <a:rPr lang="sr-Cyrl-CS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1371. до пада Србије 1</a:t>
            </a:r>
            <a:r>
              <a:rPr lang="sr-Latn-CS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45</a:t>
            </a:r>
            <a:r>
              <a:rPr lang="sr-Cyrl-CS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9.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chemeClr val="bg1">
                  <a:lumMod val="95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953000"/>
            <a:ext cx="533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Одлике:</a:t>
            </a:r>
            <a:endParaRPr lang="en-US" sz="32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5562600"/>
            <a:ext cx="701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sr-Cyrl-CS" sz="28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Утврђење, розете, комбинација црвено-беле опеке</a:t>
            </a:r>
            <a:r>
              <a:rPr lang="sr-Latn-CS" sz="2800" b="1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0" y="3429000"/>
            <a:ext cx="28956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НАЈОРГИНАЛНИЈИ СТИЛ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mw2.google.com/mw-panoramio/photos/medium/23766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0"/>
            <a:ext cx="23622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953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5562600" cy="1524000"/>
          </a:xfrm>
          <a:prstGeom prst="rect">
            <a:avLst/>
          </a:prstGeom>
          <a:noFill/>
        </p:spPr>
      </p:pic>
      <p:sp>
        <p:nvSpPr>
          <p:cNvPr id="6146" name="AutoShape 2" descr="http://www.svilajnac001.com/grad/crkve_manastiri/crkve6/lazarica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http://slikekrusevca.com/wp-content/uploads/2013/11/4162981-640x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2286000"/>
            <a:ext cx="6324600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8200" y="1676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Лазарица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6150" name="Picture 6" descr="http://www.1389.org.rs/slike/laz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0"/>
            <a:ext cx="1676400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2" name="AutoShape 8" descr="data:image/jpeg;base64,/9j/4AAQSkZJRgABAQAAAQABAAD/2wCEAAkGBxQTEhUUExQVFRUXGRobGBgYGBwdHBofISAdHhwdHB8YHiggIB0lHR8dITEhJSkrLi4uHSAzODMsNygtLisBCgoKDg0OGxAQGzAkICQsLiwsLSwsLCwsLCwsNCwtLDQ0NCwsLCwsNCwsLDQsLCwsLCwsLCwsLCwsLCwsLCwsLP/AABEIASQArQMBIgACEQEDEQH/xAAaAAADAQEBAQAAAAAAAAAAAAADBAUCBgAB/8QAQxAAAgECBAQEAggEBAQGAwAAAQIRAyEABBIxBUFRYRMicYEykQYUI0JSobHBYtHh8DNygvEkQ1OyFWNzkqLSZISj/8QAGgEAAgMBAQAAAAAAAAAAAAAAAwQBAgUABv/EADIRAAEEAQMCAwcDBAMAAAAAAAEAAgMRIQQSMUFRInHwBRMyYYGRwaGx4RQjM0JS0fH/2gAMAwEAAhEDEQA/AOErUoYjkO+N0FA32Iienzw9SNK+pSenrjeWy4YwyRM6Z7RMfPF94uihbHEWEglKLLH639xti5wDK6nEtTXU2hC1MPL77fdAEEvykROEa1OSVUxB/wB8O8FYLqSrBpPeYmGW6sPzUx91j2xfCGnqT09J8YqdJVapelq0MS6ldS1AxAKT3DqY6TuIlhlqZAVA7VAKYpRAEebU5Zryu0X1e5H4gqLmNH2ZZkNNQCYALbEzFjvM4VzuZVqFEs+p5q6gD5hOjTM9QDz2GJpVtT0QGJBE9GPywanH4qi+jH+eEC5F+frfHmqafi3Py9ycQQpsp9syon7TMEjo8/rtjNLiDTarXWT/ANRsFynB6zJ4tVky1H/qVjpDf5V3c+gw3Rq0Utlsu+bI/wCdmJp0fVEEOw9SMUe9rBbjSIxjn4aEvWz9WAqVq7MehY+2DZahnWPxZmOpFX9lxSXPZv7tShlh0y1ED/5VJPyxmvlcwaYqvns4Rq0D/iIOqOgHTCv9fF/rZ8kwNJJ1oKHxE5um0F8wB1OuP5YAOL5jYZhv/if+4Ti/Tq5pfhz2c/1VQ4+TDGa2YzBjxPq2aHSvRAb2elEH2xDfaEJ60pdpJRwov/iWb/6wI6mmn/1w1Q4rXaxNGe9JP3XGqqZRiBUStknj4p8ShP8AmEMs+kY+5jgdSkA7Q9I3Woh1I3S4/fDjHNeLabS797DRR04nU2b6v0M5dT+2PVMy03TLt/8Aq/ygnCaVLj4SO2+HMgzO/nUmnpfV5yoFjDM1iFBiY5G0mBi1KvvCOqC9dCI+r5Q9YR1PW41YD4lAzOVpeivUX/bFtODUBXFJULNUGXamA7hYdZqHYtAnWNXKRgQyCeLmAKBXSqlBmGdFRNQGuq2pWGpbiJvYTjtg7LhPIOHH7lSkXLffyij0rP8Avj7UyuRJtTcdg7HFXjvDstTLjTT8UCnoNOpUdidKmp4iuSFW50iQ3wyN8c/XraIC8xJIxUsb2VxqZf8AkfuVumdLBxJGzDttI7jf8sUMrXspNwDy91P6g4VpOgmxa8aVEnBKGXeCoVlUmVkRHIi97W/sYTnDQ4OCd01lhY4eSJWpXnGaZJGwjqf2AM/PD4yasQ1V1g/cBt7k/sMZpVqamp8B1AFQCDuIYCP4vTBRqbNNFpd2mIbZK5/MKxmLAb25fvyxlBzJ25Rilm2BB9OXPCOWyz1HWnTUvUYwoH9+5OG0mvlDKvXqBKSy7WCAXPU9ABzJPMYsU8vTyreHSRMzm1jWzXoZc9P/ADKg+Qw3TXSjZfLPC7ZnML8VVudKkeVMc2G+GsnklpoFQBVGwH6/1xl6z2gI/BHk/stHT6Mu8T+OyQHDtb+LmHavV/E+y9kXZR2xQVO2CoPfAM7m1pRrmW2UfEe4HIdzbGGXPldnJWmGhooLT0h3Ft/0xHX6PViR9jU1FmXSRcsBqIvzC3mcVM3XrCklYJopv8DGGLXHWwNwYIPO+ItaszEkvULEzOsi/oLbW2w7Az3YO9Rl2W0q2WQ6Vm5gT688FNMbRiXkq9Z6mlHZm0mFKgzBURYAgQT8sN0+IDUUqoUcESZ8t+pO3vbvhZ+nfyMq11gorZabRPY4Sy9CrlyWyrBJ+Oi/mpVB3Xkf4hioXIt/f9MfItisUz4jbSqPja8UQkqGXpZvX4FM0c0g1PlyZnvSPNe3LtN1jQb6szMGAeqEJMwNC6o/9zAx/B2wzxDJ6irqSlRDNOou6n9x2w2tX60tQsgXN0gDWRfhqL/1UHpuB/LG/pNY2YUeVk6jSGPI4QeP5OqKtEAPrbLUhAkH4CrD0gGfzx94lxN6NKhQXS9Q0tNQCKhXzs1IAqSNSzaJiRHLCWaAFIqtixlyNioNl9D8R6wvTEaiTqgSB+fr174fGUlSs/SGVzNYML+XUDv8Ck4gVFDGRt64d+r6GMXHKOcYx45kmmDHM9TJM/njipCqDNrT1LLBZLLAuZ3XpM3vtOAjPE+Z7CRYcl2aepgz7d8BOVZ6ihSEBBIBNpFzyPLl2OHqXCgqzVrWPSBvvvM/LCDxEwm+VpRumeBQwvpXTqSwAkg2E9dR5+554W+rOwZ4FhaZJb0+Rvtiq1NAgcqToIWX8sTABaRsAQZjvgL5xvMFKcrhSTbkNen54iN8hbTQrSRxh255UfM0dmJGkifX+U4qZbKGjTFNZXMZhdTsN6FDovSpVuOy4FwLLJVqg1Afq1BWrVZv5UvEAczCxffD2Qd6hfMVbVK7ayPwr9xB2VYxOt1JiixyUHSwB8hPQJjLUVRQqjSqiAByw1Sp6tzjFNSTGGfDgY8zdnK2DhTeLZzwBIu7WUfzj7o5/wBcSDlKgdTVDFqgVizi7KTYj+HoB0w/Xy7VqlWoB5aWlCSRAkx/3Wt0xpQGcAkoAVXW4sq2s+53kiB/TRibsYB1KrfVfc7TjIU3CRpJQtrJmNLRo2Fl37YHk6dNWr+IissVFUl9ARp8rX3jpyxnNcNqGjUrAA00Z0Zp3Oposeoj59sSPpomlgtPU4PjAvq0KVDanUgg3KgDflhloLnDp9kF7tjDWcqt9H8v/wAWikVJ0sCEOlviQQDIj5jnhXN0j4lSZswWDc2UC/X19cMcMo+J4MSlR6enSxst6IUlzcmN5GCJlNDVA7KWSqV0C5bSg+HkdouRc4obDUQOBO75cL1ItSqeDVBBFhN4MTpnmIuOm3TDgxJqUjVpvVDKhSXhjp1FW2Qbk2AI9cWFIIB6gHCeqbRDu6s3sslsI8Qp1EZK9H/GpSV/iH3kPYicUtON1BbAI5CxwcFzmgiik+IorpTzFARRzCk6beR9np9oO39Mc+2XZXmJiDHJhjqPoxRmpmMkw8lVDmKPLTUWAyj1H6Ym8QGiLnTMjrHTHq4ZRIwOHVYM8Xu3kJGtJAcSojrN8RYaTfFxapYR+X74RNEAmR+eCoSoLQIgg3BBE9v5i2PlgwkEn0NvQT+ePiVTqvccsO0QQeWKFgJsoglcG7QcIuXqDUUJ8rrpvG4kj8pxLFRxYr5llSTsCLYoZ9jFgo788Cr1Zc2Gmoof3Ahv02wD4JPNMj+5DXUfsmzltHDlS+vO5gIeX2VPzP8ANwfmMNquM595rZClyp5I1Y/iqPEnuQPzwZ25RHvjG9pvJm29gntE2or7ryPGDioMLBcES2M7hNqPTWGKmNQqVJ6zqO0/Pvh/6qjBSGlgTrXSQBEabk8725RjC5Dxqtd1ZFCskhxc6ggJF+pJPbDJ4eFOl82oGplJTTEKJDfBJUmwxq7ScjqhFwr5oehfq2aH2Mgq3m/xDJmKd+/fngtLJ05ZnZgjIx8sGWI8s6rabme3acSFIXV9ob2JLgECBbl/Yw9kUo6KQOdYE0yWGoHQwHlWI5+8YnJquiqcWM+h/CHwdCcyg8hN/wDE+EnVTPm+R+eNUsvr8a6z4z3T4RGn4e3MegwDPZVUZWp5hqzGmWIBTclQV8yweu2HuD8FrNTlK6KDUKw4WxiZMRa0YktNbQpc4fFan8Tyyg1Ch1IAYOmJEfh5CZ/pth/K04RQOQH6YxnshmAhLCkylUJIEH7Rgqkgkid/lhtVwrq7AAKsw31QiuGKI254wqYYpDbCQVip3FdVCplcyvxJmEDH+FpUj9vfAfpTRCZiqh+EMT7G4H54L9MiRlHYHYr8ww698H+m9NvrTwTpK0zHKdC49D7LdcZHYrK14yD5rl6JXlMAdN8Ybf8Ap64LQoiYJI39j37YzBJMY1Vno70ZAIMnmNxhiiBz/L+uJzO1re2CUIPxnfl/tiFyeDAgqTbkYwuLI3VGDpb7psw9MEWsJiF5bzb5nBq7qHF1kAho6HkZ3POMLztttjplN6R4D6PBwq3EdP1vLOLhuGUI9naf2x9qMFuxAGJ5c/YgWehTqU7idSM6sukDeCDva4x6mjsxjWzDfQAzDszHyU+VpGMbUwmaYuBwtWEbGbT0RM3noEKL/ntyX+eGeHsSIY+YXvuQdp7gyvt3wDL8MqEG6URYHTNR/djA+U4dpZKlQXxJNhck3ieQEC/phaRsW3YzJRS6slS6y06lQgiFWxZZOogkSbwsEaRIvGN5bKIqkkUyoJuVHlUcza5xr6PgsKx+6zzpI3BJn9fnh7h+U0gSCzLLHsdgfWPlM41hTW7R0WYHEncSkkzmWFnoVVXk5peX5RMYsUMrQZZWnSO19KkHodufTtgFYPqGgqRuxOr5b7zz27Yao0AgaBGmD2vI/W/zxVWcQRhTM9TyakqaKPU5qlNbepjf02wuOEZdwWpgryOlmUqehE2xXei1JfslUmbgkye5I/efbBKihwQbMRBP9jErt1cLnslTAcAu7qDILGQx3W3ae9xi7TIC+YbEW54m57JrSQPPmsovEmdo6A2xRaSq+g/TCXtFjaDm+SNpXuNhyGd9ox9pm2PHlbH3QcZYTZUr6UrOX0fjqU1A6kthz6aVZzFQdNKz6KB+uA1aRrZ7J0o8qP4znoEuP+0/MYDn64rVKjmJZ2IM8iSY/THpPZjKivuVla8+ID16wpygfEZDDvueUYGFBJJt0w1XdSQF978/fHqTqJ1CDjSWelM04KSqrAIjlfviagqOSUXyjnyHvsPnhmvJAEgbWi/v/th983KB9KKPhcsbKwAsq9SLgDvhaeV0dbRynNLAyW9x4Qsnw9jdjO21h3kkfoMHqlFMDztzCTA2+Nt+XrjOWWpVvcJMX+JvlZR2HW5xa8PTTCFYXlYrPX+uBNhfJl5RnTxQ4jCQo54EU3ZdahtFVQzBZ1KJPMrEmDFiJ6Y6OoQF0gBVB8qqAFH+VQI/LHMLSUVGXZKnkbs3Jj1NonsMdBw7NBqfnH2ieRpN5H7RBxme0GOaNo4TkLw8ByKVO+J/HaOoU0JsZLd4j8r4qK0j0xN43QJpag2koZB9YBB7bH2wnoy0TttTqATGQEnwxVWuqoQFKeb1Eke8YrZHOi1RbKwIG3Ikfnjn84EjSw8zRDSQQBvy2O0d8ey1Y02UyfDaAw5EExqHQifcT2x6B8dklZbHVyuwpkbjH1lmnVPOaX6tidTrCkkuTJYhQLk+n6+mCZXi6eFUVo8SaUAGSwEmRbrgLWlFNApyqAQJ5DC9TML5UAAEyT15R74G9fWmoHnBHMTyP5Y5/N5xiJSyq2/NiOfoOQxLGklQaAspvjFXxH8MAqKZkkixLDb0g4eyYJp3+6bTvHfviVlGZjr1SXMsOdvKI9oxcowEIsSbn+V8L68tEW08omlDi+0uBhmwWceUE8sTuMl6rU8rSMVa50j+FfvsewE/njIiYXu2haDjQys8DeKWaz3OrNGh10feYT1IHywhlsupJ1kbXvAn12xQ+kucprVp5WjajllCDuw3J7z+c9cS6ILk2i4/pj1kUQYwNHRYE0m95cl8zFovyGBm+PuYqCRFwD/ZxpCsD++uDISHk8lUqmANRjURI2BFyTHMge4wenwpnradJLgxo5yN9+dvXFL6ML/jsAzHwCAEaGJL07AgGDveJxYyWVNPNZVFB0N9qoZRrUsp1KxABOkr/c4rQKsHEXSlcOUh1fzimrLqZJBXfTcXEnpeJxU+ktaq+uNYUIjkRpUE7uFkwGaTP8R6jHyminKViihQDly0avi8wYXMwCYA5Drvj2QznjUaoZV1LQRQ3mkqKiwCCdNuscsSoUCogKEL8XNuh3BHob42HKEZiIRoWqB90glZ9A1p7ntj7osDIEXjrFp+QwXhtfRUdYDJUUsFIkMVgOp/zLBHcHCWshD25WhoZCCWqvTMEEXGG69NHUq6yjCCDzHtfCNSgMsFYEvk3vTfc05+48dOR/2wy1cRCkEHb+/3x5x8b4XbStMFrxYXJZqk9FCalOwadUi4mB3iP1wfxPE0qANgfYGfmcfON5o1VfSPIPvfiIINu2GOD5URbfTb+/fHodNI6Rlu5WTPH7tyFnKxlS1yF9gOg9h64fOYolAVpMrmAGE87c7YU4jRHiohMAjf2OKQenGiZ5QP3wegghxUlGqJUuSJ+IG8wZB/LBM5pFMX7+0DBctT8VGIYkqSB6XF+ZkR/wC3AeN5eECjnH7D+/THcKclfcrTh0DWDGPfaMdB4WFsk6t5oGobyASP9xz6YPWzIUEuQqi5OwGPPauf3ruOFrQxGMUsZ/PJRpmo9lX8+3qcL8JV8vRbOV/Lms0IpIf+TS5d5Ig37cy2EMiVzT/Wq4P1Sg32aH/nVB25qLT8uuHclnKmZzNR3belVta0IYC6gQIMX63xqez9LsbvdyUnrZ/9B9VzbZSWmZvv1w+KOhfKb8/f+/yx0mUy9OogFQBKpYUgrGHT4BT0KbtqlpYgzvbAOJqjtpWnHh/WZVQVFQU9RQa4MsdJBIEx6W1Qs1cfW5D1wxRCkbT0xZ4tlaNGmV062apVVWI8wgU2SWmxUNdQp1GRaMRsu0Dadsc7hcF6hSBtyA+XfBKNpIsORFj+WFaVW0HeMaygLHoBiApKqio2kgMdJ3EmD6jY48K5SYYqDYgEiR0tuMDqeVcJ16156Ef1xKhNZI6nkzpvHvE+2HHy7RqpxKkMnqNwD/EJX3xMXMhId20jvux7Dc+2NrxKowhAaY21v8X+leXv8sAnkY1viKZ00UjnAtCv8H4ulAPLaqLgHw2EpUVrjyx8Q2ty9MI8U4XVpM4SjVSg41imxV2UTfSVMhJ5XI98B+rgJpJnSAwOx0nfbYqwPtE74PRztemGVXNQMuklSFcryBU+U+qwcZb5AWgH6LWEVOLmoVSrSemEQ7SCp8pEjmDzmMI8Fz2nTq3AIPY7YvVeNUamoVqKatAVAQU0sPvEHf54iHhgLFlJEyR0G9sXglbHYJ5QNRC6SqCer5dcwWO4gAEcu473HyOEKHCah1qajCBA7nv1GGslwioFJSpTEsq6WaCS0Xjpff8Alg68LzWwZCKjlRLqfOtjBtaOZH64cEjTlJGJ4wQg8PISmDbYf7W7zjOcqaqtMDlLEem35xgL8EroisXUKzMAdQMwYO14nnjGQU+JIYQQekgHb4TvMb4q+Vu056IkcTtwsYVGtqHnT4hy5EcxhQ5J84xaqfCytIjVBGuqdwqgHc7SbDvivWyFKCTW1Qisqopgsd0ldiOpPPliTxzLUA/2DFLCJI1E/wAQWZE9cZ7GMa/c/K0HFzm0znyXziHEPEZUVBTp0xFOmNlH8+p5nGOH5jQzkidVN0F4jUIJ2PKcRy7K3nGmfvD4T/8AX0/PFRae3MnbG3G9rh4VhyxvYacqH1xiuXCoxekxCvvq8wZVAAk6Tynn6YzxfOVWKlUq0zqqOILTqY+fRABAEdzvJxfzNZmNAJoFFXytRV2ZCx06VvfzB5MTO5thbLBlzdCoNHhiowQpMCCzMp1eYN5ib7za2L2h0pvDOJKqUUequgvUOYp1A51qxQT8JBYKCwMggnffE1GVSwU61DEK17gEwbwbi+2KOdIbIDSCoGYNtRa5pAyZ5+gHpjnmaDe+2OKnhAyzThig4Asdr4HQyFQcvzH88b+qONlP5YjcFFhPUa8rcgRiaasNpUa6h2HJe7fywrn806EIF+0bYEbDri59F8s1FldYLg6iWvPrz+RwrqNSIxQT2l0vvPEeP3Xzh/D18RTVYliQGqRJUTfQOQAxTqJTpVNwaYYRq8pcSORvcdsKcbFZ9T0fjLksEUbH8O8QenI745+pWaqVFQEGmNDP8RMEwG1GJ+7v88ZWX5J6/VbbI8YwOy67P5kGp4qpoQNBpj7qNCttGxAYwLXjG0QLKnkfy5H5TgPDeJBqLoFBV4R9YDNA2II21CceE6RNynkPKRujSZ3XEkb211Qvh5wETSdMkNpmJiVmJ03ttywCrlUAmwn8Mif/AG2wweIMaQok6ULyBYgn10giTy64PXyIHhaai1DUXUQv3NpB78vnijmFv5UMka4WD9lPCMP+ZUjoSrfquCPQcKGkgN8JakkNG8ExMYfr5JRTVhUVnLEGmPiEfeN9v6d8TxxkVdNIVNQQHQLQfxaTziIv7WxNYU7rpZFF99YA2tTUfoceWl/G/sFX9jh7P+EoTwnLyvnkEaTzA2/fHytllWnTqrVUs2rUtgaenmbyAOscxE4nYcrtwpK5nKaG01FfV0qMxPuDA/LGQRyAH+UAD8hjWa4l4763YuxlZCqB5YGwI/F0necWM6BWKsFVBoCwgiYm/r/LE7Bml24irCQ4dlFLg1EL0vvLMTa0H1g4kZnJtSE0zqQbrzHof7/fHUZnNuwCsfhUKCBsoAHzt+pwpVpiDytEjeP5djhiIOGWFIaidgdteL/ClZHiTQkO2lGDKDsrC4lTYEX+Z64I3GWpSAFY69cEfegrNo5MbYUz2TNP7RP9Sdf5H9MTzXDeZYIONGGUSD5pKeAxn5J08Q1UDS07uKkyZBClIjaIviUnc8htgnP8sAqZm+w2AwdLq9G2PlWoEUsbKok40f2xN45UGhaZ++RI6gXIwkeFEbN7w1KcOGomvVBltrEqo5CRt7xjrcsi6RpII3LA7++PZLiC+DTogBdLatyrkHdRyNj+mGDlaD1KzJFEINST5Hfrz0sZ7E3GMuVhefn24Xo2uDW0Bhfc5XfM1EUqGlfDAVY1CD87Tzj0xM4ZwBA7USS5qEIUI0KukzvdpEHbuOmKgydel4NVN6l6ZFn/APiCpN9o64QzVbzk1NStJ1F/xc5YEifecQb/ANrtWYejThM5VGy9XTTVFNN9kAIJX8z88AzlRvHLOI8QQwiIcEkgjkb/ANxg2RrBXV1YGLgiLEbR/thpEGYrP4tVVFQEszQBbaNhaBHpiY3U6h3VZBzfblRcxSg6B8TbfufQC+KdM0/CqMC4q6liBbSTFz13t6d8feF11SoproHCylQWuQIBvYjZgDyIwXNU0QQtgSSBN45dJgW364vO7IvyQNPGGDaO9rjvpDmq6OsSlAEENT3duQYkSLx5Yg33xPz6VvEfSBTIEkAiVtdlv5ZJk6YiT6Y7ip4QoqRq8XWdQtpK8ojnt+eI2V4NFUOWPhAyovqJ5hm5gRNt5E88GhmaxlEDj7qJoHPcCCVvhbOyKa17gho0sy8yRsD069MPcaFM+KKCsUIWFYmbEE7Ene8TyxU4jQp+GhUEMB5zNmPXfHzhSquvWmqQNJn4f7t8sAJF1jumAaAOcLhDSIVTyJPkv23IuNx8sdnwN6lNVIBmDZhO/Izz59cNtl6ThyzIhUSsqPMeg77deXTHzK8QIQ09wTO15tzxJPVWe/eKpDoZR31tKgoATLaWIPIWhvfAypX4hKg7gHfoeXfe+Ms4JmAJ6kYGOIvoNNdTISCRAiRz1EfpiQ7FILogXbiAt8RzauEApqukEEjdp5t/fPHH1aIp1tIPkc27H+u3qB1xarOS2jUASYKoJIOnVckW8vOI74Fx3gmmlTcFX1jV5W1MBzDdG29/TF45HNduUyxNczZ3SZyp5EemMf8Ahjm/lPzw1lQXQE73HqQYn3398H1abRjSEhK8862kgohwrQoUlqtWzQeyjw6Vwzg3DD+EnnI/bBXeAZxHyjstTVUiqdhrYsIAgQZ2G4G3bFByj6Zl2V2+ZyIdRWr2AAIEw0bwT0g7nviUymmhZiVLMPCTSfMp3PntpG0wJxqhxhXio7s2loCspINh5gZmQbBY+R2eOeBdqe2Ya1SpUgLRA3AJJ1EDktp54I9jH8hGY97OF7J1ayVPINbUgTqVpVYHmjVKxcg3wpnKrVBIcoWMlyDvqBYjSQDsPKbESDbFx8plUoBvhpCF13LPFoWfTkLx74jnKMdOYaUpoPsKDanLTZQ0mw3YgdewlZ+jaeCjs1ZN2P8AtF4Tk6TWr/hJLKoJ1j/IoMEzFhaPXB6PB0fwVWvpaopLBmshA2Oqd78xtON0OGE0glRftnOqx+AbkQLdLcsL+Ejair1AlMlHazeYG5gGIkjAv6MjsfuEUawXi/3QjlWCpUZgyViUBETqSdMjqVET2XaRgaMxUmQdNiNRF+e454zmHmmPMZcgQacMu2lwYg3IMAnBcjWOpWcBdfleeTTeO1o98CkhNAFHjlBshBKv+CYmYZTtvNxt++HGrVjTSk1OpoVjpELue8ydzbvgeXywWiagkmGN2Pmm/OTsB1j8sGo8VzKqgVKYVHNRJqLZjubg9TbvgFbDk+vui7t/w9O6wy1NvDeAY8xEA9D37YMctmZcCkFCQXF/KORNsbq8czJVgwp+Zw586/EIINlERAgdsebiWYcs0qNagPqqbjkDptH9cWHu1Ul/yStQVW+8i+gM4+5XhRfWWrQUUtBIXVBghec/zGBZjNN4YbSJlhYndY1WkmLi+A08w51ajafLpXfbfYe/64O3TnBpBM1XZVY5PLUw5DFm0jQeUzcEvtyPv2xnM8bpjxQigJUVRpg1GWOasICyb/LCwyRYrIgnZyZB5gQMbTJNrYyEeDYfCQRBj98HGm+nl/KCdQPPzUXOy/2gpkj4FJMwfisKcsDbrtPXC2cpONSFmYkKVanCoCTtULDVzgC1+uOmpZRAoZRBS704sY3se2BZjN06ZZqNPxUqqTVpvbSFEToa8SYI/htywVunY1UdqpDgLneGo9M1KNVSrrDATuDvEWI2PucErG/pgdbPl6tElgyqGRSTDhCYh15MGggzJ9cGq0rnHDGAkNQ3xWeqxxP4CBuxVBePiIHPtOOobhOWrGhTJTW1M+I1VSrAiLK3luTOzHrfHOU6aPXRai60WWcW2+EbmBvv6Ycp5TzkZepVpgtCo8Ou8CQxteFAmTGEtQ8b6q/v+Fo6KP8AtXddfwkuJcPWm5VSxFhsCBaTJlTEwN/vDGMsp0korBWAkoRcGGEqxU233OHc7wbMjXUZVqGmxVmWoUKloERMEyARcxbDXDeMGgHQ0zT1qynWhZQCI3UmIHWcDbK9lZPr9U4Yw4HAKRq0dVRalQaKa6ZVBcADkKtpY+18P0uMMHV2K1XeVphiAUgSx0KI07AGVk++A8a4jSejTWkEAQBWZSDrNt4vsJg4kshMmYaAVHOAfN+UH2xoQyFzbKRmjDTS7WjxBvD8gDVSoJgjc2UGNo59Iwnlqqr4lEoUpUwIJBIduckeWYvc33xDoVZBO/jAA8wrLMn1jzDvfB+MOQ6kk6Wa4mwDDeP3wwSlQzNKoa2uujHkXgch5KZA/M4cPCKZMsNRJ1G5iTzja+I2WqnxCSdmJ+YAx0QrdLtPy74S1B8Sbjw0UhNlgwZeW1umJucUh2IlQQu3W9vWB+mLqJFr4U4jQJpwLmR85ws9oc2kWJ5DkjlmJF/Y7n/f9MH4LUPg101hQQxgrLNpdzA6bj58t8LZZYBMmBewO3p1OKHBkKmsoYqGLSYmQQpja3PC8PhdZ4TMnCiZcFX1LEq7kzsVJuJ9sONUEkqABcmdoG535j54V4i4RiNiWW3qLn+uFcwG8QKD5AZBFw3r+eNaI+AeSQkHiKovm4WIlDMA3i08othds0JManS0azBBtf1wYVA3rJj8ogEWwiKLM2k3O/tsd8SJMWcKBHmkWvnJAUAgnmY39ed8EWnLT8RNibkwJ/U+uBPkqs6jpC7XJkdrAiffA8o5J06x5YBEOALkXJiBYn0vgLp2d0dsBpRuM5QgkgRFh1tOKdKnrAYfeAPzE4oZ7htPRWD1PtKcBAGkOTzUgAQPfEfhubPhLMSJB9v6YmOQOcaS2uYdjShcLyzMcxWiQpWTayiO/MnljoctTX7WmFFZvDDq6N/hxGpr/euLiDbCHAMnSbLsTXZHAkIHEVNRnyq8g8thhrifDmy9NKjVU0VAImn+LkTSYD3FsJvcbsj1wnY2NaA3rgfbKktmapq6CIp6ibiBAHUCOcg89p3xcz+eVIq1Ki1Wqp54W9MkqogJYG8bdZgYHSL1FpvRpUytJZJQsZgzrcOsbg7nrgTZ4OYr02Cu7M1SmqlrgyFKtESQY354o2uPXrpwjON8Dj1/Kh8T4wuYKaFVdKxCgbg6QWIsWNzI5MPdtG8q1BH2ZE23B8ptzjpiNniFraAIAppHoIAHoAIxb+jtcQVJHyt/cfpjRisMwkZaItbogKxTem0NTtAvt8xK+2Fs6RUQAfgCn/MoF/nOCeECPDuGpkkExsTLRA5G47Tj7UOsovlUs1zNg1pbskCSfXBi6hlCazNhM5JwYPNon2sf2+WOmyR5+3viF/4acuVlg6ksBUEhT+HTNiD16g+9KhWicIyO3HCaLfCqT1MK5nM6Z6nCtbM7AewHX254xWzIp1BT0ePmP+nulL/1Y+JuegQB944rXVVDK5TdJAtENUhV31OdI+Z3Hz2xPqfSXLBmFJauaaRanNMAxHMFo7xBwepwc1Caubc1SLhR8C9l2/KBihlKNNEBSmBI2AHrfC5kjaMC0XxHnChZrOZpxqGSyaAxeqXqG2x+IEbdMZTiGbjz5bh7D/03H74o57MajA2/XCy4XOulBxwiiFhGQgDiim9bh9RP48pX1/8A86m3tjeSzNCrVpnK5lfEQ/4GYQ0nbsC50MZ6Ee2CYDncjTqiKiK4/iEkeh3HtgrfaLqp4x8lU6cXYKY4lmMx5qdSkKY1+IVc3mwkaVkj/URgWS4JKGo1ZVbURoVPNe5MsTaegGAZTOV8spUzm8qL+E5mrT70X3t+H0wDjuWrVRTr5F/Gy7EBvND02iQlQCChO2qfNIFrSZrRJlpsfPkKHPLMVXl1Ra2TpiCQah/jaR8tsQ8imlqy8hUJHuBi/UzH2YQouoNJYTq2jT6TJv8A1xzfFKpp1CVAbUBN9iLYjTuDX/RV1cZfF9UejqSE1VQEpFnEB1BvpEfdBEYLSJqhFNSmPKX84ZQgGozI7SZHU4JSzjj7J1MzrzBIEmSCqi8aY0r6HlivSraviTQzgNUOn4EWNKKSt+Rt1ONQwRu6JL38jeqX4bm8xRCilofxEIRVaSyibgVOl79Jx6pxtzQp0Wp6EDHwzE3MyNW0QTt77Yp021XA067U0DEQPhJIBB6n+eI3G3VsyiIzMtJTMkkBiY8oNgLnbnij9Mxoxf3XDVuNkgd1znGljMK3VQP1/pitwasAbCNsIcdpjWpJ+6R8jO+Kf0Z4fSqlWqu60TIJpgkkgCACBO5GwPtBiA8Nsq0Q3xAJkIatdVpLLEhZJ5nYevLtihV4IyLUsUNNllyQSpPwN3HIgSIOFfBahW8Jg1MO2pLQV21qANmtrA9ce4xXZHmhNTUWOtqZeppDAazIJmCBETz5YRmmMnPfun4ottBvZFzufrVFRIVigC1KbMYVTEafKfJ9/wATkEgXOGaqNTCmpIRxNOo3Mcg3Q9zY4+5jLoQhXWlRdUsQLSZAUcxp3U/rhilnqxAokr5l03EhUG7JJ8vKxmLdsDa4NOSuLeyBmKzpopZe+ZrLq8T7uXpn74/8wjb8II5m7/D8jRyywCSxuzNdmPftzj98Yd1WAkLYCRuQJiTz9+uFzfC02pL8DAUtjrJTtfiNoUfPCT5liI5dseC49GFi4ogaEBZx9nGzRxgC+Kcqy+q87Y8DjRPQYwTjrXL4wxKerVydX63lPiH+LSPw1V5yBzG/XmOhpkYzgsUro3bmqrgHCit1MjSzVI5ynVY0qmplRzcPPnpECJIMkEzIIPfHP8Y4bUZU0WALWAj8PbD/AAWsuSzPhPAyecIW91p1fuNE7SY5WJ/DhipwAx4edrpSdGbSUVDrUxcs6kkggiOQC9ZxsxxCWpGJYybQWPP/AIuMSrpI0mJHm80A+snF7JcSJUp4ruzwW0K7tbYBoEAdjGI/DstqBBnkDC309ZNhf1McsH4jmik64IJJWmpKhwDAqVoglIFl5yOWHQ8B1JR7dwpWsx9I0p6tbkvp0rZPLFtlJuB/XCWVrvUJKUy0gAE+VYE9b7k8uWHPorwtWUVaqqzm6gKoFMbgKOXWd+U4rVHKAgAC3S2C7S7lLOLRbQFKpcLLB6lcK2iAEB8o8w+Kfi6Rt2xU4g2klEhPhcHkpHktHKVUehOFuIZn/h3k3MTa3xrtgXFqoZwZgCpUpN6GDftM44tbVLmXYITFWv8AWZNTU5ZlDTZ1cbBTsCpiDzF9seTNvlXjMIrWZQzqdBJH3x9ypz6GbG9oVHO1Kb61+NY1D8YG233xFjzjHQ536T0qlBi6B6rOJLQH2+AqosAOYMX5k4ynQOD8fT13/RajJPDfTr8v4TB4uxo06AA38i/iJMSY5SbRufTCfDqvnzFTcI31elO+lCTUP+p/MTzM9ML8Aolqy1i0lQzkRYBFJED8IOnAeB8PrHLiASEWajc5Yyx+ZOJ1LCIw3qf2C6IhzyeAqv1kC7MB74x/4jS/EMLHLFTBpmSARMSQdj5rn2wHiKlqtNy/h6bMmnSGAEC209ScZwibwSnKtVKWaRrKwJ6YYDQZwhXpp52USgkqGhjHKSOeC1aHhrTKs0stwwkbwInrvbFTDZNIZNJxDIx4Za8zGFzmCsTzEiJNtsMUsyOs+n6xiphc05CpvB4K19V774C9OLHDiyb3jGKtOQf3xBjwuD0maeAlMMBDHfAieu+K7aVtyn8YyPjUmp8yJHqNsHrPXzuWy1SmgqOgelWkGdaaRqMfiXSfUHBKrYD9F/pEmRq5lWnTUZHWOsEN+3yxoez5Nriw8IU4sbgMhcar1KLg6SL2Vpg+t7/PAFBqONdzYse0yAOgnHc5vPU69Ot41NvrBZWhvhVfKDABjTAMETJNyIOON4tkvDhlJKNsTyjdT6fph+KZrnUeUJ8ZAsK+OJBADq0tcQt/z2FsfaOadiuhVLMC0l5kRcNtB/LHMIJFpwxln3QqpFwNQiCYvIvO2GHlxGEu2JoKtcQq/wDDrLSXCMfkx/fljGdqa2qj/wAzV/3A4Wzblyo30qB2sMDq5lmPhUoaobsx2Wev8ueJ3Lg2sr6RUq1PDp3cgam5Iu2o9+2H8xlkRfAon4TNVvvMRaSek4PRqJlVKUzqZQWqPaWbkLf2LDrhXKAqrCbvq1dyVMD2mfU4sG0qb7PyXRcF4f4mVrFCTUDLrRdygvA63vHOOZjAaNRghFOoQrbgbMO8b87Yi8J4tUy9RXotDFYM7bHcdsdCGXMlmpKKWZUaq2WJHn61KR5ifS+4BnCOqiLjbTnt8k3p5QzD+D1+aBnWreRqoLKygIx/CLW7DBqPFQdJakGVVKjSbHuY5jpGJ9XMlxoqBiFBUox+EGxEG4wpwjIUss+qmjeYrIaSDBkbD+eELH1x806WnGBX2VHNpSZVhYqarkiLflgORr1qrKlW0NCw0jT2uY32nDZzaNWUnSoLFtN9In1vAw2yB81NPRBNtHw36drYtHk+vXRUe6mleztBtYbdQsewaR85wIrS0lSykWtflNxykkk9hA5TgqZ6WeCdAqaUPYHRqPq/5Hthmrrkgn8gfz9MOUkCSMFRHyKahpS27GW22sOZ9MBzyhGVUldXwjU0nbpbmLTscWs1VkrKkQ3TnyAje+JmerpCGZClqjMbFbHeBZi0W7R0wxEe6DKfJJKmZTUdZAvpBIeekqZgct7TjOXzmaKllVGG5BJUt2EW6bxirw/ICpl0LlmLINUu99QB5N3xz3Ec02VdqQh0IBUk+ZbwVYrvHsYi5wUwRnJAQRK8YBVfhOcatSDsAplpAnkSLzftiN9JssWZCATYiQe89O+Kf0aqzlwDO7Cet55R++2PvFCwCx3mPbGCfBO4NHUrYiNsBPZD0mAD5iJNJuo+8hnkRaORg8sM5rh618kxppVLI2ovI0BYJWBNjcbDrO+D8QWEkD4YI9j/ACOMfR1pevT01nWCwWmY6Mpe4kAmP2OCQGz69eipk+G1xFEYYp7YHUhTqYgD9cYCs5AHkTrzI/YY1wbCVIpGrZ2fs0jV95vw+vftijlmShShb1G5ncdTPNv75YUoU1UeQbbW/u+B1NWplZfMCdQnYDFxQ80I+LyT+WUaYmNYcg7CwtM8pxSydUMAxMXggggBjeR2Yc9r4k6rm0qJSJiREGDyu2AUaxV4l+QhugIIuOnpji3Nod2mMssMs7gMPkCMUc5mqdWq6aai1EZilRSsqQblTYj02Ox64UzCxUPTU0e5/rjp+L5JFUVJpszlZ0gEqDUCkG039evrhHVuLXgjoE5pwxzC1wu0AcSVoXOqAYinnKOxA2FQcj/DFukXwVOHVsvQK04zNBzq8SmdR3m95IvyJ9sEo5ZaqOqEBhK3EqyzZXU2Ycp3HI8sQMtWFCoyo1TJ1Z8wvUpNaZg8iOZmPbBNrJWhx6pP38mncYzkDv8Aoi8Sz5rszU5pTC+USVggkRI6Rhz6Pu6kamlwPi0hZPm5D2wWpxBKgnM5dX//ACMuZH+qDI9CfbDGToI8HL5hKiwIpuIY25EwfaPfAxA4HH8pj+qje3GClOHiPCEWKKSO6OH58yThyq+iks3IUC3YbDGalKpTPmpODMzokd7yR+WJXFeKaQdC3P4ifnFgMXDCcKrn5srQzzimRXKrJlPxCCCAQN/XpgXFaKuA4EkxIkwR7bkG/wA8Dp5NMyA7tqYATBAg9JHTa9sDq1adOFqzpmAYM2sCdFxvy9cNxs2ikrK/e6wFW4fWNNdLrKgACNx2jaOc7icRs3lkdy8woDTJmx1CS3WWmOVr4PQ4pSV0VW+zAMm5E2tJuLc8Y4tnqPmIYOxEKgufy739sXQgEx9GlIo3vBPKIm9x/e+C8V+77/thH6OePqZTRc0yPiMLBH+brtPYY6mllqZH2gB6Rt8+ftjJk0rjMT0WnFKBGO65upm2IvJPywPJ5ytSZmpsKZYAStzERuwxhjjFWoFBYmwEnDbdOxuQs92ulfgIJ4P4khAWbSS7xqKrf2Go2H+rCKVLkn8xHtixwbPVKOo3U1gCxm0bBZItAsGHMnrilxfhK5hWzFGmyAGPNFzzBAMztfuMUE4DqHHr9E+yFzWeLkrnqZBVhMEi21+oAg+Y2g4BnUURpDSjPAYywufKwGx1XxkoeVo/I/zGBVKpHrJmf1wztt1qhwFRyoHhpa5EtO25P8sZegsi0CNpkTbGaFWIEnY6hy3F79hggFi9ypNjETMn9OeDWEt1WWbzfFuR647bjQb6vQJWmqkyCDdvOt2kWO238hjhkA8VRG7L68sdlxZSKGX+zRSx1agbsNabiLHzdfljN1nJ8vytDTjwjz/CUoZrwnLAWLEEdevvh7P8MSu9J7EAjUCAdS3K/I/kThTiFPmBa8jpM7dzzJ74JwvOBPIxtyMzHvgGkmDfA7gqus05kbvbyP2QONcMpt4jUNVLMUYY6DoLqRP3TcG4BP3lI2xOy/Ds01IV3WjWBAcK4K1dPKWpgeaOTScWeNv4VSlmfugilW/9NzZj/keD6McGrV4zaU5t4FQxPVkA7bKcaSx6XM8P+kvmKrUzNI2kWq0x8oIt/DizS+kdRhetlKnTVKmO4YKMOcLqKrvRpIFpUQqSPvObsO8CJPMt2xzVfgutw+Yb6ujsQtMQXcliQFCyBbff2AxymyFdp8Q1CfAyzHqlRB+YOMVsvSYy2VUk/wAYJ+d8bP0eylKmxZAAqklmYkiOczv6Y5PJ/RyvmAJUUEE+dgZb0Xt1Me+JXB7u66T6lS+L6oikbFqgg9jy+ePK4W6jL02nbUD/ANpvjFPgeUyqanhv4ql/km35HE/N8XaoTTy6eGvNlABPuPhH54kWrDc5M5ziREB3NV/wDyoOkj4iPbCOdztQEFyCSNuSxyHTCVElKjADUBB7md4Py3w5xNR5YmIO/ri4bhHYNpWlwnnmvTXkWk94Ej8/0x9x7AZPhKW0uZW+aoZUalZTcb/PFT6IKKtVEqeZdRtJEwhgmDuOuPY9jJh/yjzC9HNiN3kpv0ryqioGAgs7gjkdJge8DHNsJcDHsexpaU+D7pGVO53yOYHTfD5Eorfidk9FABAEzEbemPY9gk3T10QY/hSuTWatPlLLceoGLPE8662kGGW5VZMMDcgDnfHsewhrv8o8k9o/gVqzrcRvtPrzO2E85lgBqk/tz5Y+49jPRQcodP7ShXpNdfDeOo8p/cYk5bMsHpVplxkdz2O+PY9jZ0xJjFrG1wAnICr8PrGlw9HW7eGHJa8s1yT13wbhOWUqK7S1VgRqPIdFGwHpj2PYP1Sqp6QRcAwZviZnc8+oKDHfnv3x7Hsc80FeIAvAK5CtVL3a5Ld8V8rYQLCcex7BWJqYVQSP0kGmqsWml+hnDGfWRTJmSgnHzHsWPVDHA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10" descr="data:image/jpeg;base64,/9j/4AAQSkZJRgABAQAAAQABAAD/2wCEAAkGBxQTEhUUExQVFRUXGRobGBgYGBwdHBofISAdHhwdHB8YHiggIB0lHR8dITEhJSkrLi4uHSAzODMsNygtLisBCgoKDg0OGxAQGzAkICQsLiwsLSwsLCwsLCwsNCwtLDQ0NCwsLCwsNCwsLDQsLCwsLCwsLCwsLCwsLCwsLCwsLP/AABEIASQArQMBIgACEQEDEQH/xAAaAAADAQEBAQAAAAAAAAAAAAADBAUCBgAB/8QAQxAAAgECBAQEAggEBAQGAwAAAQIRAyEABBIxBUFRYRMicYEykQYUI0JSobHBYtHh8DNygvEkQ1OyFWNzkqLSZISj/8QAGgEAAgMBAQAAAAAAAAAAAAAAAwQBAgUABv/EADIRAAEEAQMCAwcDBAMAAAAAAAEAAgMRIQQSMUFRInHwBRMyYYGRwaGx4RQjM0JS0fH/2gAMAwEAAhEDEQA/AOErUoYjkO+N0FA32Iienzw9SNK+pSenrjeWy4YwyRM6Z7RMfPF94uihbHEWEglKLLH639xti5wDK6nEtTXU2hC1MPL77fdAEEvykROEa1OSVUxB/wB8O8FYLqSrBpPeYmGW6sPzUx91j2xfCGnqT09J8YqdJVapelq0MS6ldS1AxAKT3DqY6TuIlhlqZAVA7VAKYpRAEebU5Zryu0X1e5H4gqLmNH2ZZkNNQCYALbEzFjvM4VzuZVqFEs+p5q6gD5hOjTM9QDz2GJpVtT0QGJBE9GPywanH4qi+jH+eEC5F+frfHmqafi3Py9ycQQpsp9syon7TMEjo8/rtjNLiDTarXWT/ANRsFynB6zJ4tVky1H/qVjpDf5V3c+gw3Rq0Utlsu+bI/wCdmJp0fVEEOw9SMUe9rBbjSIxjn4aEvWz9WAqVq7MehY+2DZahnWPxZmOpFX9lxSXPZv7tShlh0y1ED/5VJPyxmvlcwaYqvns4Rq0D/iIOqOgHTCv9fF/rZ8kwNJJ1oKHxE5um0F8wB1OuP5YAOL5jYZhv/if+4Ti/Tq5pfhz2c/1VQ4+TDGa2YzBjxPq2aHSvRAb2elEH2xDfaEJ60pdpJRwov/iWb/6wI6mmn/1w1Q4rXaxNGe9JP3XGqqZRiBUStknj4p8ShP8AmEMs+kY+5jgdSkA7Q9I3Woh1I3S4/fDjHNeLabS797DRR04nU2b6v0M5dT+2PVMy03TLt/8Aq/ygnCaVLj4SO2+HMgzO/nUmnpfV5yoFjDM1iFBiY5G0mBi1KvvCOqC9dCI+r5Q9YR1PW41YD4lAzOVpeivUX/bFtODUBXFJULNUGXamA7hYdZqHYtAnWNXKRgQyCeLmAKBXSqlBmGdFRNQGuq2pWGpbiJvYTjtg7LhPIOHH7lSkXLffyij0rP8Avj7UyuRJtTcdg7HFXjvDstTLjTT8UCnoNOpUdidKmp4iuSFW50iQ3wyN8c/XraIC8xJIxUsb2VxqZf8AkfuVumdLBxJGzDttI7jf8sUMrXspNwDy91P6g4VpOgmxa8aVEnBKGXeCoVlUmVkRHIi97W/sYTnDQ4OCd01lhY4eSJWpXnGaZJGwjqf2AM/PD4yasQ1V1g/cBt7k/sMZpVqamp8B1AFQCDuIYCP4vTBRqbNNFpd2mIbZK5/MKxmLAb25fvyxlBzJ25Rilm2BB9OXPCOWyz1HWnTUvUYwoH9+5OG0mvlDKvXqBKSy7WCAXPU9ABzJPMYsU8vTyreHSRMzm1jWzXoZc9P/ADKg+Qw3TXSjZfLPC7ZnML8VVudKkeVMc2G+GsnklpoFQBVGwH6/1xl6z2gI/BHk/stHT6Mu8T+OyQHDtb+LmHavV/E+y9kXZR2xQVO2CoPfAM7m1pRrmW2UfEe4HIdzbGGXPldnJWmGhooLT0h3Ft/0xHX6PViR9jU1FmXSRcsBqIvzC3mcVM3XrCklYJopv8DGGLXHWwNwYIPO+ItaszEkvULEzOsi/oLbW2w7Az3YO9Rl2W0q2WQ6Vm5gT688FNMbRiXkq9Z6mlHZm0mFKgzBURYAgQT8sN0+IDUUqoUcESZ8t+pO3vbvhZ+nfyMq11gorZabRPY4Sy9CrlyWyrBJ+Oi/mpVB3Xkf4hioXIt/f9MfItisUz4jbSqPja8UQkqGXpZvX4FM0c0g1PlyZnvSPNe3LtN1jQb6szMGAeqEJMwNC6o/9zAx/B2wzxDJ6irqSlRDNOou6n9x2w2tX60tQsgXN0gDWRfhqL/1UHpuB/LG/pNY2YUeVk6jSGPI4QeP5OqKtEAPrbLUhAkH4CrD0gGfzx94lxN6NKhQXS9Q0tNQCKhXzs1IAqSNSzaJiRHLCWaAFIqtixlyNioNl9D8R6wvTEaiTqgSB+fr174fGUlSs/SGVzNYML+XUDv8Ck4gVFDGRt64d+r6GMXHKOcYx45kmmDHM9TJM/njipCqDNrT1LLBZLLAuZ3XpM3vtOAjPE+Z7CRYcl2aepgz7d8BOVZ6ihSEBBIBNpFzyPLl2OHqXCgqzVrWPSBvvvM/LCDxEwm+VpRumeBQwvpXTqSwAkg2E9dR5+554W+rOwZ4FhaZJb0+Rvtiq1NAgcqToIWX8sTABaRsAQZjvgL5xvMFKcrhSTbkNen54iN8hbTQrSRxh255UfM0dmJGkifX+U4qZbKGjTFNZXMZhdTsN6FDovSpVuOy4FwLLJVqg1Afq1BWrVZv5UvEAczCxffD2Qd6hfMVbVK7ayPwr9xB2VYxOt1JiixyUHSwB8hPQJjLUVRQqjSqiAByw1Sp6tzjFNSTGGfDgY8zdnK2DhTeLZzwBIu7WUfzj7o5/wBcSDlKgdTVDFqgVizi7KTYj+HoB0w/Xy7VqlWoB5aWlCSRAkx/3Wt0xpQGcAkoAVXW4sq2s+53kiB/TRibsYB1KrfVfc7TjIU3CRpJQtrJmNLRo2Fl37YHk6dNWr+IissVFUl9ARp8rX3jpyxnNcNqGjUrAA00Z0Zp3Oposeoj59sSPpomlgtPU4PjAvq0KVDanUgg3KgDflhloLnDp9kF7tjDWcqt9H8v/wAWikVJ0sCEOlviQQDIj5jnhXN0j4lSZswWDc2UC/X19cMcMo+J4MSlR6enSxst6IUlzcmN5GCJlNDVA7KWSqV0C5bSg+HkdouRc4obDUQOBO75cL1ItSqeDVBBFhN4MTpnmIuOm3TDgxJqUjVpvVDKhSXhjp1FW2Qbk2AI9cWFIIB6gHCeqbRDu6s3sslsI8Qp1EZK9H/GpSV/iH3kPYicUtON1BbAI5CxwcFzmgiik+IorpTzFARRzCk6beR9np9oO39Mc+2XZXmJiDHJhjqPoxRmpmMkw8lVDmKPLTUWAyj1H6Ym8QGiLnTMjrHTHq4ZRIwOHVYM8Xu3kJGtJAcSojrN8RYaTfFxapYR+X74RNEAmR+eCoSoLQIgg3BBE9v5i2PlgwkEn0NvQT+ePiVTqvccsO0QQeWKFgJsoglcG7QcIuXqDUUJ8rrpvG4kj8pxLFRxYr5llSTsCLYoZ9jFgo788Cr1Zc2Gmoof3Ahv02wD4JPNMj+5DXUfsmzltHDlS+vO5gIeX2VPzP8ANwfmMNquM595rZClyp5I1Y/iqPEnuQPzwZ25RHvjG9pvJm29gntE2or7ryPGDioMLBcES2M7hNqPTWGKmNQqVJ6zqO0/Pvh/6qjBSGlgTrXSQBEabk8725RjC5Dxqtd1ZFCskhxc6ggJF+pJPbDJ4eFOl82oGplJTTEKJDfBJUmwxq7ScjqhFwr5oehfq2aH2Mgq3m/xDJmKd+/fngtLJ05ZnZgjIx8sGWI8s6rabme3acSFIXV9ob2JLgECBbl/Yw9kUo6KQOdYE0yWGoHQwHlWI5+8YnJquiqcWM+h/CHwdCcyg8hN/wDE+EnVTPm+R+eNUsvr8a6z4z3T4RGn4e3MegwDPZVUZWp5hqzGmWIBTclQV8yweu2HuD8FrNTlK6KDUKw4WxiZMRa0YktNbQpc4fFan8Tyyg1Ch1IAYOmJEfh5CZ/pth/K04RQOQH6YxnshmAhLCkylUJIEH7Rgqkgkid/lhtVwrq7AAKsw31QiuGKI254wqYYpDbCQVip3FdVCplcyvxJmEDH+FpUj9vfAfpTRCZiqh+EMT7G4H54L9MiRlHYHYr8ww698H+m9NvrTwTpK0zHKdC49D7LdcZHYrK14yD5rl6JXlMAdN8Ybf8Ap64LQoiYJI39j37YzBJMY1Vno70ZAIMnmNxhiiBz/L+uJzO1re2CUIPxnfl/tiFyeDAgqTbkYwuLI3VGDpb7psw9MEWsJiF5bzb5nBq7qHF1kAho6HkZ3POMLztttjplN6R4D6PBwq3EdP1vLOLhuGUI9naf2x9qMFuxAGJ5c/YgWehTqU7idSM6sukDeCDva4x6mjsxjWzDfQAzDszHyU+VpGMbUwmaYuBwtWEbGbT0RM3noEKL/ntyX+eGeHsSIY+YXvuQdp7gyvt3wDL8MqEG6URYHTNR/djA+U4dpZKlQXxJNhck3ieQEC/phaRsW3YzJRS6slS6y06lQgiFWxZZOogkSbwsEaRIvGN5bKIqkkUyoJuVHlUcza5xr6PgsKx+6zzpI3BJn9fnh7h+U0gSCzLLHsdgfWPlM41hTW7R0WYHEncSkkzmWFnoVVXk5peX5RMYsUMrQZZWnSO19KkHodufTtgFYPqGgqRuxOr5b7zz27Yao0AgaBGmD2vI/W/zxVWcQRhTM9TyakqaKPU5qlNbepjf02wuOEZdwWpgryOlmUqehE2xXei1JfslUmbgkye5I/efbBKihwQbMRBP9jErt1cLnslTAcAu7qDILGQx3W3ae9xi7TIC+YbEW54m57JrSQPPmsovEmdo6A2xRaSq+g/TCXtFjaDm+SNpXuNhyGd9ox9pm2PHlbH3QcZYTZUr6UrOX0fjqU1A6kthz6aVZzFQdNKz6KB+uA1aRrZ7J0o8qP4znoEuP+0/MYDn64rVKjmJZ2IM8iSY/THpPZjKivuVla8+ID16wpygfEZDDvueUYGFBJJt0w1XdSQF978/fHqTqJ1CDjSWelM04KSqrAIjlfviagqOSUXyjnyHvsPnhmvJAEgbWi/v/th983KB9KKPhcsbKwAsq9SLgDvhaeV0dbRynNLAyW9x4Qsnw9jdjO21h3kkfoMHqlFMDztzCTA2+Nt+XrjOWWpVvcJMX+JvlZR2HW5xa8PTTCFYXlYrPX+uBNhfJl5RnTxQ4jCQo54EU3ZdahtFVQzBZ1KJPMrEmDFiJ6Y6OoQF0gBVB8qqAFH+VQI/LHMLSUVGXZKnkbs3Jj1NonsMdBw7NBqfnH2ieRpN5H7RBxme0GOaNo4TkLw8ByKVO+J/HaOoU0JsZLd4j8r4qK0j0xN43QJpag2koZB9YBB7bH2wnoy0TttTqATGQEnwxVWuqoQFKeb1Eke8YrZHOi1RbKwIG3Ikfnjn84EjSw8zRDSQQBvy2O0d8ey1Y02UyfDaAw5EExqHQifcT2x6B8dklZbHVyuwpkbjH1lmnVPOaX6tidTrCkkuTJYhQLk+n6+mCZXi6eFUVo8SaUAGSwEmRbrgLWlFNApyqAQJ5DC9TML5UAAEyT15R74G9fWmoHnBHMTyP5Y5/N5xiJSyq2/NiOfoOQxLGklQaAspvjFXxH8MAqKZkkixLDb0g4eyYJp3+6bTvHfviVlGZjr1SXMsOdvKI9oxcowEIsSbn+V8L68tEW08omlDi+0uBhmwWceUE8sTuMl6rU8rSMVa50j+FfvsewE/njIiYXu2haDjQys8DeKWaz3OrNGh10feYT1IHywhlsupJ1kbXvAn12xQ+kucprVp5WjajllCDuw3J7z+c9cS6ILk2i4/pj1kUQYwNHRYE0m95cl8zFovyGBm+PuYqCRFwD/ZxpCsD++uDISHk8lUqmANRjURI2BFyTHMge4wenwpnradJLgxo5yN9+dvXFL6ML/jsAzHwCAEaGJL07AgGDveJxYyWVNPNZVFB0N9qoZRrUsp1KxABOkr/c4rQKsHEXSlcOUh1fzimrLqZJBXfTcXEnpeJxU+ktaq+uNYUIjkRpUE7uFkwGaTP8R6jHyminKViihQDly0avi8wYXMwCYA5Drvj2QznjUaoZV1LQRQ3mkqKiwCCdNuscsSoUCogKEL8XNuh3BHob42HKEZiIRoWqB90glZ9A1p7ntj7osDIEXjrFp+QwXhtfRUdYDJUUsFIkMVgOp/zLBHcHCWshD25WhoZCCWqvTMEEXGG69NHUq6yjCCDzHtfCNSgMsFYEvk3vTfc05+48dOR/2wy1cRCkEHb+/3x5x8b4XbStMFrxYXJZqk9FCalOwadUi4mB3iP1wfxPE0qANgfYGfmcfON5o1VfSPIPvfiIINu2GOD5URbfTb+/fHodNI6Rlu5WTPH7tyFnKxlS1yF9gOg9h64fOYolAVpMrmAGE87c7YU4jRHiohMAjf2OKQenGiZ5QP3wegghxUlGqJUuSJ+IG8wZB/LBM5pFMX7+0DBctT8VGIYkqSB6XF+ZkR/wC3AeN5eECjnH7D+/THcKclfcrTh0DWDGPfaMdB4WFsk6t5oGobyASP9xz6YPWzIUEuQqi5OwGPPauf3ruOFrQxGMUsZ/PJRpmo9lX8+3qcL8JV8vRbOV/Lms0IpIf+TS5d5Ig37cy2EMiVzT/Wq4P1Sg32aH/nVB25qLT8uuHclnKmZzNR3belVta0IYC6gQIMX63xqez9LsbvdyUnrZ/9B9VzbZSWmZvv1w+KOhfKb8/f+/yx0mUy9OogFQBKpYUgrGHT4BT0KbtqlpYgzvbAOJqjtpWnHh/WZVQVFQU9RQa4MsdJBIEx6W1Qs1cfW5D1wxRCkbT0xZ4tlaNGmV062apVVWI8wgU2SWmxUNdQp1GRaMRsu0Dadsc7hcF6hSBtyA+XfBKNpIsORFj+WFaVW0HeMaygLHoBiApKqio2kgMdJ3EmD6jY48K5SYYqDYgEiR0tuMDqeVcJ16156Ef1xKhNZI6nkzpvHvE+2HHy7RqpxKkMnqNwD/EJX3xMXMhId20jvux7Dc+2NrxKowhAaY21v8X+leXv8sAnkY1viKZ00UjnAtCv8H4ulAPLaqLgHw2EpUVrjyx8Q2ty9MI8U4XVpM4SjVSg41imxV2UTfSVMhJ5XI98B+rgJpJnSAwOx0nfbYqwPtE74PRztemGVXNQMuklSFcryBU+U+qwcZb5AWgH6LWEVOLmoVSrSemEQ7SCp8pEjmDzmMI8Fz2nTq3AIPY7YvVeNUamoVqKatAVAQU0sPvEHf54iHhgLFlJEyR0G9sXglbHYJ5QNRC6SqCer5dcwWO4gAEcu473HyOEKHCah1qajCBA7nv1GGslwioFJSpTEsq6WaCS0Xjpff8Alg68LzWwZCKjlRLqfOtjBtaOZH64cEjTlJGJ4wQg8PISmDbYf7W7zjOcqaqtMDlLEem35xgL8EroisXUKzMAdQMwYO14nnjGQU+JIYQQekgHb4TvMb4q+Vu056IkcTtwsYVGtqHnT4hy5EcxhQ5J84xaqfCytIjVBGuqdwqgHc7SbDvivWyFKCTW1Qisqopgsd0ldiOpPPliTxzLUA/2DFLCJI1E/wAQWZE9cZ7GMa/c/K0HFzm0znyXziHEPEZUVBTp0xFOmNlH8+p5nGOH5jQzkidVN0F4jUIJ2PKcRy7K3nGmfvD4T/8AX0/PFRae3MnbG3G9rh4VhyxvYacqH1xiuXCoxekxCvvq8wZVAAk6Tynn6YzxfOVWKlUq0zqqOILTqY+fRABAEdzvJxfzNZmNAJoFFXytRV2ZCx06VvfzB5MTO5thbLBlzdCoNHhiowQpMCCzMp1eYN5ib7za2L2h0pvDOJKqUUequgvUOYp1A51qxQT8JBYKCwMggnffE1GVSwU61DEK17gEwbwbi+2KOdIbIDSCoGYNtRa5pAyZ5+gHpjnmaDe+2OKnhAyzThig4Asdr4HQyFQcvzH88b+qONlP5YjcFFhPUa8rcgRiaasNpUa6h2HJe7fywrn806EIF+0bYEbDri59F8s1FldYLg6iWvPrz+RwrqNSIxQT2l0vvPEeP3Xzh/D18RTVYliQGqRJUTfQOQAxTqJTpVNwaYYRq8pcSORvcdsKcbFZ9T0fjLksEUbH8O8QenI745+pWaqVFQEGmNDP8RMEwG1GJ+7v88ZWX5J6/VbbI8YwOy67P5kGp4qpoQNBpj7qNCttGxAYwLXjG0QLKnkfy5H5TgPDeJBqLoFBV4R9YDNA2II21CceE6RNynkPKRujSZ3XEkb211Qvh5wETSdMkNpmJiVmJ03ttywCrlUAmwn8Mif/AG2wweIMaQok6ULyBYgn10giTy64PXyIHhaai1DUXUQv3NpB78vnijmFv5UMka4WD9lPCMP+ZUjoSrfquCPQcKGkgN8JakkNG8ExMYfr5JRTVhUVnLEGmPiEfeN9v6d8TxxkVdNIVNQQHQLQfxaTziIv7WxNYU7rpZFF99YA2tTUfoceWl/G/sFX9jh7P+EoTwnLyvnkEaTzA2/fHytllWnTqrVUs2rUtgaenmbyAOscxE4nYcrtwpK5nKaG01FfV0qMxPuDA/LGQRyAH+UAD8hjWa4l4763YuxlZCqB5YGwI/F0necWM6BWKsFVBoCwgiYm/r/LE7Bml24irCQ4dlFLg1EL0vvLMTa0H1g4kZnJtSE0zqQbrzHof7/fHUZnNuwCsfhUKCBsoAHzt+pwpVpiDytEjeP5djhiIOGWFIaidgdteL/ClZHiTQkO2lGDKDsrC4lTYEX+Z64I3GWpSAFY69cEfegrNo5MbYUz2TNP7RP9Sdf5H9MTzXDeZYIONGGUSD5pKeAxn5J08Q1UDS07uKkyZBClIjaIviUnc8htgnP8sAqZm+w2AwdLq9G2PlWoEUsbKok40f2xN45UGhaZ++RI6gXIwkeFEbN7w1KcOGomvVBltrEqo5CRt7xjrcsi6RpII3LA7++PZLiC+DTogBdLatyrkHdRyNj+mGDlaD1KzJFEINST5Hfrz0sZ7E3GMuVhefn24Xo2uDW0Bhfc5XfM1EUqGlfDAVY1CD87Tzj0xM4ZwBA7USS5qEIUI0KukzvdpEHbuOmKgydel4NVN6l6ZFn/APiCpN9o64QzVbzk1NStJ1F/xc5YEifecQb/ANrtWYejThM5VGy9XTTVFNN9kAIJX8z88AzlRvHLOI8QQwiIcEkgjkb/ANxg2RrBXV1YGLgiLEbR/thpEGYrP4tVVFQEszQBbaNhaBHpiY3U6h3VZBzfblRcxSg6B8TbfufQC+KdM0/CqMC4q6liBbSTFz13t6d8feF11SoproHCylQWuQIBvYjZgDyIwXNU0QQtgSSBN45dJgW364vO7IvyQNPGGDaO9rjvpDmq6OsSlAEENT3duQYkSLx5Yg33xPz6VvEfSBTIEkAiVtdlv5ZJk6YiT6Y7ip4QoqRq8XWdQtpK8ojnt+eI2V4NFUOWPhAyovqJ5hm5gRNt5E88GhmaxlEDj7qJoHPcCCVvhbOyKa17gho0sy8yRsD069MPcaFM+KKCsUIWFYmbEE7Ene8TyxU4jQp+GhUEMB5zNmPXfHzhSquvWmqQNJn4f7t8sAJF1jumAaAOcLhDSIVTyJPkv23IuNx8sdnwN6lNVIBmDZhO/Izz59cNtl6ThyzIhUSsqPMeg77deXTHzK8QIQ09wTO15tzxJPVWe/eKpDoZR31tKgoATLaWIPIWhvfAypX4hKg7gHfoeXfe+Ms4JmAJ6kYGOIvoNNdTISCRAiRz1EfpiQ7FILogXbiAt8RzauEApqukEEjdp5t/fPHH1aIp1tIPkc27H+u3qB1xarOS2jUASYKoJIOnVckW8vOI74Fx3gmmlTcFX1jV5W1MBzDdG29/TF45HNduUyxNczZ3SZyp5EemMf8Ahjm/lPzw1lQXQE73HqQYn3398H1abRjSEhK8862kgohwrQoUlqtWzQeyjw6Vwzg3DD+EnnI/bBXeAZxHyjstTVUiqdhrYsIAgQZ2G4G3bFByj6Zl2V2+ZyIdRWr2AAIEw0bwT0g7nviUymmhZiVLMPCTSfMp3PntpG0wJxqhxhXio7s2loCspINh5gZmQbBY+R2eOeBdqe2Ya1SpUgLRA3AJJ1EDktp54I9jH8hGY97OF7J1ayVPINbUgTqVpVYHmjVKxcg3wpnKrVBIcoWMlyDvqBYjSQDsPKbESDbFx8plUoBvhpCF13LPFoWfTkLx74jnKMdOYaUpoPsKDanLTZQ0mw3YgdewlZ+jaeCjs1ZN2P8AtF4Tk6TWr/hJLKoJ1j/IoMEzFhaPXB6PB0fwVWvpaopLBmshA2Oqd78xtON0OGE0glRftnOqx+AbkQLdLcsL+Ejair1AlMlHazeYG5gGIkjAv6MjsfuEUawXi/3QjlWCpUZgyViUBETqSdMjqVET2XaRgaMxUmQdNiNRF+e454zmHmmPMZcgQacMu2lwYg3IMAnBcjWOpWcBdfleeTTeO1o98CkhNAFHjlBshBKv+CYmYZTtvNxt++HGrVjTSk1OpoVjpELue8ydzbvgeXywWiagkmGN2Pmm/OTsB1j8sGo8VzKqgVKYVHNRJqLZjubg9TbvgFbDk+vui7t/w9O6wy1NvDeAY8xEA9D37YMctmZcCkFCQXF/KORNsbq8czJVgwp+Zw586/EIINlERAgdsebiWYcs0qNagPqqbjkDptH9cWHu1Ul/yStQVW+8i+gM4+5XhRfWWrQUUtBIXVBghec/zGBZjNN4YbSJlhYndY1WkmLi+A08w51ajafLpXfbfYe/64O3TnBpBM1XZVY5PLUw5DFm0jQeUzcEvtyPv2xnM8bpjxQigJUVRpg1GWOasICyb/LCwyRYrIgnZyZB5gQMbTJNrYyEeDYfCQRBj98HGm+nl/KCdQPPzUXOy/2gpkj4FJMwfisKcsDbrtPXC2cpONSFmYkKVanCoCTtULDVzgC1+uOmpZRAoZRBS704sY3se2BZjN06ZZqNPxUqqTVpvbSFEToa8SYI/htywVunY1UdqpDgLneGo9M1KNVSrrDATuDvEWI2PucErG/pgdbPl6tElgyqGRSTDhCYh15MGggzJ9cGq0rnHDGAkNQ3xWeqxxP4CBuxVBePiIHPtOOobhOWrGhTJTW1M+I1VSrAiLK3luTOzHrfHOU6aPXRai60WWcW2+EbmBvv6Ycp5TzkZepVpgtCo8Ou8CQxteFAmTGEtQ8b6q/v+Fo6KP8AtXddfwkuJcPWm5VSxFhsCBaTJlTEwN/vDGMsp0korBWAkoRcGGEqxU233OHc7wbMjXUZVqGmxVmWoUKloERMEyARcxbDXDeMGgHQ0zT1qynWhZQCI3UmIHWcDbK9lZPr9U4Yw4HAKRq0dVRalQaKa6ZVBcADkKtpY+18P0uMMHV2K1XeVphiAUgSx0KI07AGVk++A8a4jSejTWkEAQBWZSDrNt4vsJg4kshMmYaAVHOAfN+UH2xoQyFzbKRmjDTS7WjxBvD8gDVSoJgjc2UGNo59Iwnlqqr4lEoUpUwIJBIduckeWYvc33xDoVZBO/jAA8wrLMn1jzDvfB+MOQ6kk6Wa4mwDDeP3wwSlQzNKoa2uujHkXgch5KZA/M4cPCKZMsNRJ1G5iTzja+I2WqnxCSdmJ+YAx0QrdLtPy74S1B8Sbjw0UhNlgwZeW1umJucUh2IlQQu3W9vWB+mLqJFr4U4jQJpwLmR85ws9oc2kWJ5DkjlmJF/Y7n/f9MH4LUPg101hQQxgrLNpdzA6bj58t8LZZYBMmBewO3p1OKHBkKmsoYqGLSYmQQpja3PC8PhdZ4TMnCiZcFX1LEq7kzsVJuJ9sONUEkqABcmdoG535j54V4i4RiNiWW3qLn+uFcwG8QKD5AZBFw3r+eNaI+AeSQkHiKovm4WIlDMA3i08othds0JManS0azBBtf1wYVA3rJj8ogEWwiKLM2k3O/tsd8SJMWcKBHmkWvnJAUAgnmY39ed8EWnLT8RNibkwJ/U+uBPkqs6jpC7XJkdrAiffA8o5J06x5YBEOALkXJiBYn0vgLp2d0dsBpRuM5QgkgRFh1tOKdKnrAYfeAPzE4oZ7htPRWD1PtKcBAGkOTzUgAQPfEfhubPhLMSJB9v6YmOQOcaS2uYdjShcLyzMcxWiQpWTayiO/MnljoctTX7WmFFZvDDq6N/hxGpr/euLiDbCHAMnSbLsTXZHAkIHEVNRnyq8g8thhrifDmy9NKjVU0VAImn+LkTSYD3FsJvcbsj1wnY2NaA3rgfbKktmapq6CIp6ibiBAHUCOcg89p3xcz+eVIq1Ki1Wqp54W9MkqogJYG8bdZgYHSL1FpvRpUytJZJQsZgzrcOsbg7nrgTZ4OYr02Cu7M1SmqlrgyFKtESQY354o2uPXrpwjON8Dj1/Kh8T4wuYKaFVdKxCgbg6QWIsWNzI5MPdtG8q1BH2ZE23B8ptzjpiNniFraAIAppHoIAHoAIxb+jtcQVJHyt/cfpjRisMwkZaItbogKxTem0NTtAvt8xK+2Fs6RUQAfgCn/MoF/nOCeECPDuGpkkExsTLRA5G47Tj7UOsovlUs1zNg1pbskCSfXBi6hlCazNhM5JwYPNon2sf2+WOmyR5+3viF/4acuVlg6ksBUEhT+HTNiD16g+9KhWicIyO3HCaLfCqT1MK5nM6Z6nCtbM7AewHX254xWzIp1BT0ePmP+nulL/1Y+JuegQB944rXVVDK5TdJAtENUhV31OdI+Z3Hz2xPqfSXLBmFJauaaRanNMAxHMFo7xBwepwc1Caubc1SLhR8C9l2/KBihlKNNEBSmBI2AHrfC5kjaMC0XxHnChZrOZpxqGSyaAxeqXqG2x+IEbdMZTiGbjz5bh7D/03H74o57MajA2/XCy4XOulBxwiiFhGQgDiim9bh9RP48pX1/8A86m3tjeSzNCrVpnK5lfEQ/4GYQ0nbsC50MZ6Ee2CYDncjTqiKiK4/iEkeh3HtgrfaLqp4x8lU6cXYKY4lmMx5qdSkKY1+IVc3mwkaVkj/URgWS4JKGo1ZVbURoVPNe5MsTaegGAZTOV8spUzm8qL+E5mrT70X3t+H0wDjuWrVRTr5F/Gy7EBvND02iQlQCChO2qfNIFrSZrRJlpsfPkKHPLMVXl1Ra2TpiCQah/jaR8tsQ8imlqy8hUJHuBi/UzH2YQouoNJYTq2jT6TJv8A1xzfFKpp1CVAbUBN9iLYjTuDX/RV1cZfF9UejqSE1VQEpFnEB1BvpEfdBEYLSJqhFNSmPKX84ZQgGozI7SZHU4JSzjj7J1MzrzBIEmSCqi8aY0r6HlivSraviTQzgNUOn4EWNKKSt+Rt1ONQwRu6JL38jeqX4bm8xRCilofxEIRVaSyibgVOl79Jx6pxtzQp0Wp6EDHwzE3MyNW0QTt77Yp021XA067U0DEQPhJIBB6n+eI3G3VsyiIzMtJTMkkBiY8oNgLnbnij9Mxoxf3XDVuNkgd1znGljMK3VQP1/pitwasAbCNsIcdpjWpJ+6R8jO+Kf0Z4fSqlWqu60TIJpgkkgCACBO5GwPtBiA8Nsq0Q3xAJkIatdVpLLEhZJ5nYevLtihV4IyLUsUNNllyQSpPwN3HIgSIOFfBahW8Jg1MO2pLQV21qANmtrA9ce4xXZHmhNTUWOtqZeppDAazIJmCBETz5YRmmMnPfun4ottBvZFzufrVFRIVigC1KbMYVTEafKfJ9/wATkEgXOGaqNTCmpIRxNOo3Mcg3Q9zY4+5jLoQhXWlRdUsQLSZAUcxp3U/rhilnqxAokr5l03EhUG7JJ8vKxmLdsDa4NOSuLeyBmKzpopZe+ZrLq8T7uXpn74/8wjb8II5m7/D8jRyywCSxuzNdmPftzj98Yd1WAkLYCRuQJiTz9+uFzfC02pL8DAUtjrJTtfiNoUfPCT5liI5dseC49GFi4ogaEBZx9nGzRxgC+Kcqy+q87Y8DjRPQYwTjrXL4wxKerVydX63lPiH+LSPw1V5yBzG/XmOhpkYzgsUro3bmqrgHCit1MjSzVI5ynVY0qmplRzcPPnpECJIMkEzIIPfHP8Y4bUZU0WALWAj8PbD/AAWsuSzPhPAyecIW91p1fuNE7SY5WJ/DhipwAx4edrpSdGbSUVDrUxcs6kkggiOQC9ZxsxxCWpGJYybQWPP/AIuMSrpI0mJHm80A+snF7JcSJUp4ruzwW0K7tbYBoEAdjGI/DstqBBnkDC309ZNhf1McsH4jmik64IJJWmpKhwDAqVoglIFl5yOWHQ8B1JR7dwpWsx9I0p6tbkvp0rZPLFtlJuB/XCWVrvUJKUy0gAE+VYE9b7k8uWHPorwtWUVaqqzm6gKoFMbgKOXWd+U4rVHKAgAC3S2C7S7lLOLRbQFKpcLLB6lcK2iAEB8o8w+Kfi6Rt2xU4g2klEhPhcHkpHktHKVUehOFuIZn/h3k3MTa3xrtgXFqoZwZgCpUpN6GDftM44tbVLmXYITFWv8AWZNTU5ZlDTZ1cbBTsCpiDzF9seTNvlXjMIrWZQzqdBJH3x9ypz6GbG9oVHO1Kb61+NY1D8YG233xFjzjHQ536T0qlBi6B6rOJLQH2+AqosAOYMX5k4ynQOD8fT13/RajJPDfTr8v4TB4uxo06AA38i/iJMSY5SbRufTCfDqvnzFTcI31elO+lCTUP+p/MTzM9ML8Aolqy1i0lQzkRYBFJED8IOnAeB8PrHLiASEWajc5Yyx+ZOJ1LCIw3qf2C6IhzyeAqv1kC7MB74x/4jS/EMLHLFTBpmSARMSQdj5rn2wHiKlqtNy/h6bMmnSGAEC209ScZwibwSnKtVKWaRrKwJ6YYDQZwhXpp52USgkqGhjHKSOeC1aHhrTKs0stwwkbwInrvbFTDZNIZNJxDIx4Za8zGFzmCsTzEiJNtsMUsyOs+n6xiphc05CpvB4K19V774C9OLHDiyb3jGKtOQf3xBjwuD0maeAlMMBDHfAieu+K7aVtyn8YyPjUmp8yJHqNsHrPXzuWy1SmgqOgelWkGdaaRqMfiXSfUHBKrYD9F/pEmRq5lWnTUZHWOsEN+3yxoez5Nriw8IU4sbgMhcar1KLg6SL2Vpg+t7/PAFBqONdzYse0yAOgnHc5vPU69Ot41NvrBZWhvhVfKDABjTAMETJNyIOON4tkvDhlJKNsTyjdT6fph+KZrnUeUJ8ZAsK+OJBADq0tcQt/z2FsfaOadiuhVLMC0l5kRcNtB/LHMIJFpwxln3QqpFwNQiCYvIvO2GHlxGEu2JoKtcQq/wDDrLSXCMfkx/fljGdqa2qj/wAzV/3A4Wzblyo30qB2sMDq5lmPhUoaobsx2Wev8ueJ3Lg2sr6RUq1PDp3cgam5Iu2o9+2H8xlkRfAon4TNVvvMRaSek4PRqJlVKUzqZQWqPaWbkLf2LDrhXKAqrCbvq1dyVMD2mfU4sG0qb7PyXRcF4f4mVrFCTUDLrRdygvA63vHOOZjAaNRghFOoQrbgbMO8b87Yi8J4tUy9RXotDFYM7bHcdsdCGXMlmpKKWZUaq2WJHn61KR5ifS+4BnCOqiLjbTnt8k3p5QzD+D1+aBnWreRqoLKygIx/CLW7DBqPFQdJakGVVKjSbHuY5jpGJ9XMlxoqBiFBUox+EGxEG4wpwjIUss+qmjeYrIaSDBkbD+eELH1x806WnGBX2VHNpSZVhYqarkiLflgORr1qrKlW0NCw0jT2uY32nDZzaNWUnSoLFtN9In1vAw2yB81NPRBNtHw36drYtHk+vXRUe6mleztBtYbdQsewaR85wIrS0lSykWtflNxykkk9hA5TgqZ6WeCdAqaUPYHRqPq/5Hthmrrkgn8gfz9MOUkCSMFRHyKahpS27GW22sOZ9MBzyhGVUldXwjU0nbpbmLTscWs1VkrKkQ3TnyAje+JmerpCGZClqjMbFbHeBZi0W7R0wxEe6DKfJJKmZTUdZAvpBIeekqZgct7TjOXzmaKllVGG5BJUt2EW6bxirw/ICpl0LlmLINUu99QB5N3xz3Ec02VdqQh0IBUk+ZbwVYrvHsYi5wUwRnJAQRK8YBVfhOcatSDsAplpAnkSLzftiN9JssWZCATYiQe89O+Kf0aqzlwDO7Cet55R++2PvFCwCx3mPbGCfBO4NHUrYiNsBPZD0mAD5iJNJuo+8hnkRaORg8sM5rh618kxppVLI2ovI0BYJWBNjcbDrO+D8QWEkD4YI9j/ACOMfR1pevT01nWCwWmY6Mpe4kAmP2OCQGz69eipk+G1xFEYYp7YHUhTqYgD9cYCs5AHkTrzI/YY1wbCVIpGrZ2fs0jV95vw+vftijlmShShb1G5ncdTPNv75YUoU1UeQbbW/u+B1NWplZfMCdQnYDFxQ80I+LyT+WUaYmNYcg7CwtM8pxSydUMAxMXggggBjeR2Yc9r4k6rm0qJSJiREGDyu2AUaxV4l+QhugIIuOnpji3Nod2mMssMs7gMPkCMUc5mqdWq6aai1EZilRSsqQblTYj02Ox64UzCxUPTU0e5/rjp+L5JFUVJpszlZ0gEqDUCkG039evrhHVuLXgjoE5pwxzC1wu0AcSVoXOqAYinnKOxA2FQcj/DFukXwVOHVsvQK04zNBzq8SmdR3m95IvyJ9sEo5ZaqOqEBhK3EqyzZXU2Ycp3HI8sQMtWFCoyo1TJ1Z8wvUpNaZg8iOZmPbBNrJWhx6pP38mncYzkDv8Aoi8Sz5rszU5pTC+USVggkRI6Rhz6Pu6kamlwPi0hZPm5D2wWpxBKgnM5dX//ACMuZH+qDI9CfbDGToI8HL5hKiwIpuIY25EwfaPfAxA4HH8pj+qje3GClOHiPCEWKKSO6OH58yThyq+iks3IUC3YbDGalKpTPmpODMzokd7yR+WJXFeKaQdC3P4ifnFgMXDCcKrn5srQzzimRXKrJlPxCCCAQN/XpgXFaKuA4EkxIkwR7bkG/wA8Dp5NMyA7tqYATBAg9JHTa9sDq1adOFqzpmAYM2sCdFxvy9cNxs2ikrK/e6wFW4fWNNdLrKgACNx2jaOc7icRs3lkdy8woDTJmx1CS3WWmOVr4PQ4pSV0VW+zAMm5E2tJuLc8Y4tnqPmIYOxEKgufy739sXQgEx9GlIo3vBPKIm9x/e+C8V+77/thH6OePqZTRc0yPiMLBH+brtPYY6mllqZH2gB6Rt8+ftjJk0rjMT0WnFKBGO65upm2IvJPywPJ5ytSZmpsKZYAStzERuwxhjjFWoFBYmwEnDbdOxuQs92ulfgIJ4P4khAWbSS7xqKrf2Go2H+rCKVLkn8xHtixwbPVKOo3U1gCxm0bBZItAsGHMnrilxfhK5hWzFGmyAGPNFzzBAMztfuMUE4DqHHr9E+yFzWeLkrnqZBVhMEi21+oAg+Y2g4BnUURpDSjPAYywufKwGx1XxkoeVo/I/zGBVKpHrJmf1wztt1qhwFRyoHhpa5EtO25P8sZegsi0CNpkTbGaFWIEnY6hy3F79hggFi9ypNjETMn9OeDWEt1WWbzfFuR647bjQb6vQJWmqkyCDdvOt2kWO238hjhkA8VRG7L68sdlxZSKGX+zRSx1agbsNabiLHzdfljN1nJ8vytDTjwjz/CUoZrwnLAWLEEdevvh7P8MSu9J7EAjUCAdS3K/I/kThTiFPmBa8jpM7dzzJ74JwvOBPIxtyMzHvgGkmDfA7gqus05kbvbyP2QONcMpt4jUNVLMUYY6DoLqRP3TcG4BP3lI2xOy/Ds01IV3WjWBAcK4K1dPKWpgeaOTScWeNv4VSlmfugilW/9NzZj/keD6McGrV4zaU5t4FQxPVkA7bKcaSx6XM8P+kvmKrUzNI2kWq0x8oIt/DizS+kdRhetlKnTVKmO4YKMOcLqKrvRpIFpUQqSPvObsO8CJPMt2xzVfgutw+Yb6ujsQtMQXcliQFCyBbff2AxymyFdp8Q1CfAyzHqlRB+YOMVsvSYy2VUk/wAYJ+d8bP0eylKmxZAAqklmYkiOczv6Y5PJ/RyvmAJUUEE+dgZb0Xt1Me+JXB7u66T6lS+L6oikbFqgg9jy+ePK4W6jL02nbUD/ANpvjFPgeUyqanhv4ql/km35HE/N8XaoTTy6eGvNlABPuPhH54kWrDc5M5ziREB3NV/wDyoOkj4iPbCOdztQEFyCSNuSxyHTCVElKjADUBB7md4Py3w5xNR5YmIO/ri4bhHYNpWlwnnmvTXkWk94Ej8/0x9x7AZPhKW0uZW+aoZUalZTcb/PFT6IKKtVEqeZdRtJEwhgmDuOuPY9jJh/yjzC9HNiN3kpv0ryqioGAgs7gjkdJge8DHNsJcDHsexpaU+D7pGVO53yOYHTfD5Eorfidk9FABAEzEbemPY9gk3T10QY/hSuTWatPlLLceoGLPE8662kGGW5VZMMDcgDnfHsewhrv8o8k9o/gVqzrcRvtPrzO2E85lgBqk/tz5Y+49jPRQcodP7ShXpNdfDeOo8p/cYk5bMsHpVplxkdz2O+PY9jZ0xJjFrG1wAnICr8PrGlw9HW7eGHJa8s1yT13wbhOWUqK7S1VgRqPIdFGwHpj2PYP1Sqp6QRcAwZviZnc8+oKDHfnv3x7Hsc80FeIAvAK5CtVL3a5Ld8V8rYQLCcex7BWJqYVQSP0kGmqsWml+hnDGfWRTJmSgnHzHsWPVDHA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953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5410200" cy="1524000"/>
          </a:xfrm>
          <a:prstGeom prst="rect">
            <a:avLst/>
          </a:prstGeom>
          <a:noFill/>
        </p:spPr>
      </p:pic>
      <p:sp>
        <p:nvSpPr>
          <p:cNvPr id="5122" name="AutoShape 2" descr="http://www.ues.rs.ba/content/galleries/2012/11/09/9853_photo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http://www.travel.rs/sr/wp-content/uploads/Ravanica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86000"/>
            <a:ext cx="6477000" cy="42862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114800" y="17526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FF00"/>
                </a:solidFill>
              </a:rPr>
              <a:t>Раваница</a:t>
            </a:r>
            <a:r>
              <a:rPr lang="sr-Cyrl-RS" sz="2800" b="1" dirty="0" smtClean="0">
                <a:solidFill>
                  <a:schemeClr val="bg1"/>
                </a:solidFill>
              </a:rPr>
              <a:t>-кнез Лазар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130" name="Picture 10" descr="http://162.211.85.94/~beseda/wp-content/uploads/2012/06/sv_knez_laz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0"/>
            <a:ext cx="1981201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00199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00200" y="381000"/>
            <a:ext cx="7543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Шта је дало печат средњовековној култури?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3193" y="990600"/>
            <a:ext cx="170180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е р а !</a:t>
            </a:r>
            <a:endParaRPr lang="en-US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1752600"/>
            <a:ext cx="461796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sr-Cyrl-R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 се највише градило?</a:t>
            </a:r>
            <a:endParaRPr lang="en-US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4200" y="2667000"/>
            <a:ext cx="5638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RS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Цркве=храмови</a:t>
            </a:r>
            <a:endParaRPr lang="en-US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3810000"/>
            <a:ext cx="42612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 се сликало?</a:t>
            </a:r>
            <a:endParaRPr lang="en-US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00347" y="4953000"/>
            <a:ext cx="58292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2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Фреске,иконе</a:t>
            </a:r>
            <a:r>
              <a:rPr lang="sr-Cyrl-RS" sz="28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r-Cyrl-R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минијатуре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8" descr="http://www.somborskegusle.co.rs/wp-content/uploads/2015/01/fi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286000"/>
            <a:ext cx="26670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www.putovanja.info/public/files/_thumb/540x405/public/files/images/gallery/old/421/manastir_ljubostinja-89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2438400"/>
            <a:ext cx="5715000" cy="38576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76600" y="6248400"/>
            <a:ext cx="3733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FF00"/>
                </a:solidFill>
              </a:rPr>
              <a:t>Љубостиња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17526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800" b="1" dirty="0" smtClean="0">
                <a:solidFill>
                  <a:schemeClr val="bg1"/>
                </a:solidFill>
              </a:rPr>
              <a:t>к</a:t>
            </a:r>
            <a:r>
              <a:rPr lang="sr-Cyrl-RS" sz="2800" b="1" dirty="0" smtClean="0">
                <a:solidFill>
                  <a:schemeClr val="bg1"/>
                </a:solidFill>
              </a:rPr>
              <a:t>негиња  Милица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1752600"/>
            <a:ext cx="152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Ктитор: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3074" name="Picture 2" descr="http://www.nacionalnarevija.com/images/images/Broj%2010/Galerija/manasija%20a%2001%2008%202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981200"/>
            <a:ext cx="7848600" cy="4876800"/>
          </a:xfrm>
          <a:prstGeom prst="rect">
            <a:avLst/>
          </a:prstGeom>
          <a:noFill/>
        </p:spPr>
      </p:pic>
      <p:pic>
        <p:nvPicPr>
          <p:cNvPr id="6" name="Picture 2" descr="http://www.despotstefan.org.rs/SK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0"/>
            <a:ext cx="1828800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95800" y="14478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FF00"/>
                </a:solidFill>
              </a:rPr>
              <a:t>Манасија= Ресава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5" name="Picture 6" descr="http://www.manastiri-crkve.com/nenad3/m_manasija_2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667000"/>
            <a:ext cx="6096000" cy="4191000"/>
          </a:xfrm>
          <a:prstGeom prst="rect">
            <a:avLst/>
          </a:prstGeom>
          <a:noFill/>
        </p:spPr>
      </p:pic>
      <p:pic>
        <p:nvPicPr>
          <p:cNvPr id="8" name="Picture 2" descr="http://www.despotstefan.org.rs/SK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0"/>
            <a:ext cx="2057400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18288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rgbClr val="FFFF00"/>
                </a:solidFill>
              </a:rPr>
              <a:t>Манасија= Ресава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4400" y="1752600"/>
            <a:ext cx="304800" cy="5169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Стефан</a:t>
            </a:r>
          </a:p>
          <a:p>
            <a:endParaRPr lang="sr-Cyrl-RS" sz="2000" b="1" dirty="0" smtClean="0">
              <a:solidFill>
                <a:schemeClr val="bg1"/>
              </a:solidFill>
            </a:endParaRPr>
          </a:p>
          <a:p>
            <a:r>
              <a:rPr lang="sr-Cyrl-R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Лазаревић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http://www.orthphoto.net/photo/200510/3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676400"/>
            <a:ext cx="7315200" cy="3886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0200" y="5715001"/>
            <a:ext cx="7315200" cy="1015663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Манастир </a:t>
            </a:r>
            <a:r>
              <a:rPr lang="ru-RU" sz="2000" b="1" dirty="0" smtClean="0">
                <a:solidFill>
                  <a:srgbClr val="FFFF00"/>
                </a:solidFill>
              </a:rPr>
              <a:t>Каленић</a:t>
            </a:r>
            <a:r>
              <a:rPr lang="ru-RU" sz="2000" b="1" dirty="0" smtClean="0">
                <a:solidFill>
                  <a:schemeClr val="bg1"/>
                </a:solidFill>
              </a:rPr>
              <a:t> је задужбина протовестијера Богдана, његове жене Милице и његовог брата Петра. Црква је подигнута и живописана између 1407. и 1413. године.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orizontal Scroll 6"/>
          <p:cNvSpPr/>
          <p:nvPr/>
        </p:nvSpPr>
        <p:spPr>
          <a:xfrm>
            <a:off x="2667000" y="2895600"/>
            <a:ext cx="5410200" cy="1600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0" y="33528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Сликарство  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50292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800" b="1" dirty="0" smtClean="0">
                <a:solidFill>
                  <a:schemeClr val="bg1"/>
                </a:solidFill>
              </a:rPr>
              <a:t> Фреске</a:t>
            </a:r>
          </a:p>
          <a:p>
            <a:pPr>
              <a:buFont typeface="Arial" pitchFamily="34" charset="0"/>
              <a:buChar char="•"/>
            </a:pPr>
            <a:r>
              <a:rPr lang="sr-Cyrl-RS" sz="2800" b="1" dirty="0" smtClean="0">
                <a:solidFill>
                  <a:schemeClr val="bg1"/>
                </a:solidFill>
              </a:rPr>
              <a:t> Иконе</a:t>
            </a:r>
          </a:p>
          <a:p>
            <a:pPr>
              <a:buFont typeface="Arial" pitchFamily="34" charset="0"/>
              <a:buChar char="•"/>
            </a:pPr>
            <a:r>
              <a:rPr lang="sr-Cyrl-RS" sz="2800" b="1" dirty="0" smtClean="0">
                <a:solidFill>
                  <a:schemeClr val="bg1"/>
                </a:solidFill>
              </a:rPr>
              <a:t> Минијатуре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066799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62400" y="304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400" b="1" dirty="0" smtClean="0">
                <a:solidFill>
                  <a:srgbClr val="FFFF00"/>
                </a:solidFill>
              </a:rPr>
              <a:t>Фреске-слике на свежем малтеру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" name="Picture 9" descr="Слика:Meister von Mileseva 0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133600"/>
            <a:ext cx="2743200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143000" y="2209800"/>
            <a:ext cx="518160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r-Cyrl-CS" sz="2000" b="1" dirty="0" smtClean="0">
                <a:solidFill>
                  <a:schemeClr val="tx1"/>
                </a:solidFill>
              </a:rPr>
              <a:t>Фреске Милешеве се убрајају међу најбоља европска остварења 13. века, а од њих најпознатиј</a:t>
            </a:r>
            <a:r>
              <a:rPr lang="sr-Latn-CS" sz="2000" b="1" dirty="0" smtClean="0">
                <a:solidFill>
                  <a:schemeClr val="tx1"/>
                </a:solidFill>
              </a:rPr>
              <a:t>a</a:t>
            </a:r>
            <a:r>
              <a:rPr lang="sr-Cyrl-CS" sz="2000" b="1" dirty="0" smtClean="0">
                <a:solidFill>
                  <a:schemeClr val="tx1"/>
                </a:solidFill>
              </a:rPr>
              <a:t> је </a:t>
            </a:r>
            <a:r>
              <a:rPr lang="sr-Cyrl-C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Бели Анђео</a:t>
            </a:r>
            <a:r>
              <a:rPr lang="sr-Cyrl-CS" sz="2000" b="1" dirty="0" smtClean="0">
                <a:solidFill>
                  <a:schemeClr val="tx1"/>
                </a:solidFill>
              </a:rPr>
              <a:t>, у склопу фреске Мироноснице на Христовом гробу</a:t>
            </a:r>
            <a:r>
              <a:rPr lang="sr-Latn-RS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sr-Latn-RS" sz="2000" b="1" dirty="0" smtClean="0">
                <a:solidFill>
                  <a:schemeClr val="tx1"/>
                </a:solidFill>
              </a:rPr>
              <a:t>    </a:t>
            </a:r>
            <a:r>
              <a:rPr lang="sr-Cyrl-R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Најлепша срењовековна фреска</a:t>
            </a:r>
            <a:r>
              <a:rPr lang="sr-Cyrl-R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http://www.serbiatouristguide.com/live/digitalAssets/29323_manastiristudenica-3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886200"/>
            <a:ext cx="4800600" cy="27051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76400" y="64770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Распеће Христа-Студеница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6670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62400" y="1066800"/>
            <a:ext cx="4953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Византијско плаво</a:t>
            </a:r>
            <a:r>
              <a:rPr lang="sr-Cyrl-RS" b="1" dirty="0" smtClean="0">
                <a:solidFill>
                  <a:schemeClr val="accent1">
                    <a:lumMod val="75000"/>
                  </a:schemeClr>
                </a:solidFill>
              </a:rPr>
              <a:t>-боја позадине на фрескама</a:t>
            </a:r>
            <a:r>
              <a:rPr lang="sr-Cyrl-R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sr-Cyrl-R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191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19812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b="1" dirty="0" smtClean="0">
                <a:solidFill>
                  <a:srgbClr val="FFFF00"/>
                </a:solidFill>
              </a:rPr>
              <a:t>Иконе-слике светаца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1986" name="Picture 2" descr="http://www.pravoslavnikalendar.iz.rs/load/img/laza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590925"/>
            <a:ext cx="2209800" cy="3267075"/>
          </a:xfrm>
          <a:prstGeom prst="rect">
            <a:avLst/>
          </a:prstGeom>
          <a:noFill/>
        </p:spPr>
      </p:pic>
      <p:pic>
        <p:nvPicPr>
          <p:cNvPr id="41988" name="Picture 4" descr="http://www.pravoslavlje.nl/ikone1/sveti_sava/Sveti_Sava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3048000"/>
            <a:ext cx="2667000" cy="3810000"/>
          </a:xfrm>
          <a:prstGeom prst="rect">
            <a:avLst/>
          </a:prstGeom>
          <a:noFill/>
        </p:spPr>
      </p:pic>
      <p:pic>
        <p:nvPicPr>
          <p:cNvPr id="41992" name="Picture 8" descr="http://www.spc.rs/files/u5/Bogorodica_Trojerucia-Trojerehusa_gr_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1676400"/>
            <a:ext cx="3505200" cy="5181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48400" y="1600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Богородица</a:t>
            </a:r>
            <a:r>
              <a:rPr lang="sr-Cyrl-R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Тројеручица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6477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>
                <a:solidFill>
                  <a:schemeClr val="bg1"/>
                </a:solidFill>
              </a:rPr>
              <a:t>Јован Дамаскин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199" cy="6858000"/>
          </a:xfrm>
          <a:prstGeom prst="rect">
            <a:avLst/>
          </a:prstGeom>
          <a:noFill/>
        </p:spPr>
      </p:pic>
      <p:pic>
        <p:nvPicPr>
          <p:cNvPr id="3" name="Picture 2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95399" cy="6858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0" y="1905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400" b="1" dirty="0" smtClean="0">
                <a:solidFill>
                  <a:srgbClr val="FFFF00"/>
                </a:solidFill>
              </a:rPr>
              <a:t>Иконостас-сталак за иконе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http://www.svetazemlja.info/uploads/images/arhangeli%20jerusalim%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667000"/>
            <a:ext cx="6324600" cy="3505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33600" y="62484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Иконостас у цркви Стефана Дечанског у Јерусалиму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manastiri.rs/eparhije/zicka/ljubostinja/ljubostinj-ikonostas-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14600"/>
            <a:ext cx="5867400" cy="31623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38400" y="60198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bg1"/>
                </a:solidFill>
              </a:rPr>
              <a:t>Иконостас у Љубостињи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42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676400" y="152400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800" b="1" dirty="0" smtClean="0">
                <a:solidFill>
                  <a:srgbClr val="FFFF00"/>
                </a:solidFill>
              </a:rPr>
              <a:t>Минијатуре-цртежи на рукописима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http://riznicasrpska.net/fotografije/Knjizevnost/Arhiva/Miroslavljevo_jevandjelje_BelGuest_Specijalno_izdanje_2007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209800"/>
            <a:ext cx="2666999" cy="2057400"/>
          </a:xfrm>
          <a:prstGeom prst="rect">
            <a:avLst/>
          </a:prstGeom>
          <a:noFill/>
        </p:spPr>
      </p:pic>
      <p:pic>
        <p:nvPicPr>
          <p:cNvPr id="48130" name="Picture 2" descr="http://upload.wikimedia.org/wikipedia/commons/thumb/2/22/DusanovZakonik.jpg/250px-DusanovZako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4724400"/>
            <a:ext cx="2381250" cy="1790700"/>
          </a:xfrm>
          <a:prstGeom prst="rect">
            <a:avLst/>
          </a:prstGeom>
          <a:noFill/>
        </p:spPr>
      </p:pic>
      <p:sp>
        <p:nvSpPr>
          <p:cNvPr id="48134" name="AutoShape 6" descr="Резултат слика за vukanovo jevanđel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6" name="AutoShape 8" descr="Резултат слика за vukanovo jevanđel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40" name="Picture 12" descr="http://static.politika.co.rs/uploads/rubrike/81075/i/1/Jevandjelje-po-Marku-Dabl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572000"/>
            <a:ext cx="3657600" cy="197167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876800" y="64770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Никољданско  јеванђеље по Марку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8142" name="Picture 14" descr="http://www.czipm.org/Grafika/Foto/stef_vis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057400"/>
            <a:ext cx="4114800" cy="228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477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5000" y="228600"/>
            <a:ext cx="6553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Културна подручја у Европи: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  <p:pic>
        <p:nvPicPr>
          <p:cNvPr id="4" name="Picture 5" descr="300px-Amiens-cath%C3%A9dr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066800"/>
            <a:ext cx="2057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4" descr="https://encrypted-tbn2.gstatic.com/images?q=tbn:ANd9GcTfLhXSmqxHf5cNcee6SV4qHJ0TXoBoXmAOI0Oihr9OQKKXjjHJI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600200"/>
            <a:ext cx="23304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file1.npage.de/002610/52/bilder/prijedor_kozarac_mutnik_02-dzami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143000"/>
            <a:ext cx="2057400" cy="2743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828800" y="3962399"/>
            <a:ext cx="1447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RS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Западно-</a:t>
            </a:r>
          </a:p>
          <a:p>
            <a:r>
              <a:rPr lang="sr-Cyrl-RS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европско</a:t>
            </a:r>
          </a:p>
          <a:p>
            <a:endParaRPr lang="en-US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2400" y="3505199"/>
            <a:ext cx="27372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Источно-</a:t>
            </a:r>
          </a:p>
          <a:p>
            <a:pPr algn="ctr"/>
            <a:r>
              <a:rPr lang="sr-Cyrl-RS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европско</a:t>
            </a:r>
            <a:endParaRPr lang="en-US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00800" y="3886200"/>
            <a:ext cx="2590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2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Арабљанско</a:t>
            </a:r>
            <a:endParaRPr lang="en-US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00200" y="4952999"/>
            <a:ext cx="6172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основу чега разликујемо ова 3 културна подручја?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5562600"/>
            <a:ext cx="7239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Којем културном подручју припада средњовековна Србија? </a:t>
            </a:r>
            <a:endParaRPr lang="en-US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63246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А, средњовековна Босна?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48600" y="4953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Вере.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76400" y="6019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Источноевропском.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0" y="6400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Посебном, Црква Босанска.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600200" y="1905000"/>
            <a:ext cx="7239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C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БОСАНСКЕ СРЕДЊОВЕКОВНЕ КУЛТУРЕ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САЧУВАНИ СУ САМО </a:t>
            </a:r>
          </a:p>
          <a:p>
            <a:r>
              <a:rPr lang="sr-Cyrl-C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СТЕЋЦИ</a:t>
            </a:r>
            <a:r>
              <a:rPr lang="sr-Cyrl-C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-НАДГРОБНИ СПОМЕНИЦИ</a:t>
            </a:r>
            <a:r>
              <a:rPr lang="sr-Latn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0480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2971800"/>
            <a:ext cx="2819399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5105400"/>
            <a:ext cx="335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2286000" y="533400"/>
            <a:ext cx="4876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sr-Cyrl-CS" sz="6000" b="1" dirty="0">
                <a:solidFill>
                  <a:schemeClr val="bg1"/>
                </a:solidFill>
                <a:latin typeface="Old English Text MT" pitchFamily="66" charset="0"/>
              </a:rPr>
              <a:t>Покажи</a:t>
            </a:r>
          </a:p>
          <a:p>
            <a:pPr algn="ctr" eaLnBrk="1" hangingPunct="1"/>
            <a:r>
              <a:rPr lang="sr-Cyrl-CS" sz="6000" b="1" dirty="0">
                <a:solidFill>
                  <a:schemeClr val="bg1"/>
                </a:solidFill>
                <a:latin typeface="Old English Text MT" pitchFamily="66" charset="0"/>
              </a:rPr>
              <a:t>шта </a:t>
            </a:r>
          </a:p>
          <a:p>
            <a:pPr algn="ctr" eaLnBrk="1" hangingPunct="1"/>
            <a:r>
              <a:rPr lang="sr-Cyrl-CS" sz="6000" b="1" dirty="0">
                <a:solidFill>
                  <a:schemeClr val="bg1"/>
                </a:solidFill>
                <a:latin typeface="Old English Text MT" pitchFamily="66" charset="0"/>
              </a:rPr>
              <a:t>знаш!</a:t>
            </a:r>
            <a:r>
              <a:rPr lang="en-GB" sz="5400" b="1" dirty="0">
                <a:solidFill>
                  <a:schemeClr val="bg1"/>
                </a:solidFill>
                <a:latin typeface="Lucida Console" pitchFamily="49" charset="0"/>
              </a:rPr>
              <a:t/>
            </a:r>
            <a:br>
              <a:rPr lang="en-GB" sz="5400" b="1" dirty="0">
                <a:solidFill>
                  <a:schemeClr val="bg1"/>
                </a:solidFill>
                <a:latin typeface="Lucida Console" pitchFamily="49" charset="0"/>
              </a:rPr>
            </a:br>
            <a:endParaRPr lang="en-US" sz="5400" b="1" dirty="0">
              <a:solidFill>
                <a:schemeClr val="bg1"/>
              </a:solidFill>
              <a:latin typeface="Lucida Console" pitchFamily="49" charset="0"/>
            </a:endParaRPr>
          </a:p>
        </p:txBody>
      </p:sp>
      <p:pic>
        <p:nvPicPr>
          <p:cNvPr id="18435" name="Picture 6" descr="ag00317_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3276600"/>
            <a:ext cx="17208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 descr="ag00315_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657600"/>
            <a:ext cx="1754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1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23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23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build="p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715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524000" y="1752600"/>
            <a:ext cx="7086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R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1.У стилске школе у грађењу цркава у средњовековној Србији </a:t>
            </a:r>
            <a:r>
              <a:rPr lang="sr-Cyrl-RS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спада: </a:t>
            </a:r>
            <a:endParaRPr lang="en-US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3048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Рашка школа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3733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Српсковизантијски стил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4572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в) Ресавска школа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5486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г</a:t>
            </a:r>
            <a:r>
              <a:rPr lang="sr-Cyrl-RS" sz="2400" b="1" dirty="0" smtClean="0">
                <a:solidFill>
                  <a:schemeClr val="bg1"/>
                </a:solidFill>
              </a:rPr>
              <a:t>) Моравска школа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4114800" y="46482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524000" y="2057401"/>
            <a:ext cx="784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2.Мешавина елемената романике, готике и византијског стила одлике су :</a:t>
            </a:r>
            <a:endParaRPr lang="en-US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276600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Рашке школе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Моравске школе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48768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</a:t>
            </a:r>
            <a:r>
              <a:rPr lang="sr-Cyrl-RS" sz="2400" b="1" dirty="0" smtClean="0">
                <a:solidFill>
                  <a:schemeClr val="bg1"/>
                </a:solidFill>
              </a:rPr>
              <a:t>) Српсковизантијског стила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sp>
        <p:nvSpPr>
          <p:cNvPr id="10" name="5-Point Star 9"/>
          <p:cNvSpPr/>
          <p:nvPr/>
        </p:nvSpPr>
        <p:spPr>
          <a:xfrm>
            <a:off x="4038600" y="33528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21336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1"/>
                </a:solidFill>
              </a:rPr>
              <a:t>3.</a:t>
            </a:r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Равнокраки крст у основи цркве, </a:t>
            </a:r>
            <a:r>
              <a:rPr lang="sr-Latn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1-</a:t>
            </a:r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5 купола одлике су :</a:t>
            </a:r>
            <a:endParaRPr lang="en-US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3352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Рашке школе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4191000"/>
            <a:ext cx="434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Моравске школе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029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</a:t>
            </a:r>
            <a:r>
              <a:rPr lang="sr-Cyrl-RS" sz="2400" b="1" dirty="0" smtClean="0">
                <a:solidFill>
                  <a:schemeClr val="bg1"/>
                </a:solidFill>
              </a:rPr>
              <a:t>) Српсковизантијског стила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sp>
        <p:nvSpPr>
          <p:cNvPr id="9" name="5-Point Star 8"/>
          <p:cNvSpPr/>
          <p:nvPr/>
        </p:nvSpPr>
        <p:spPr>
          <a:xfrm>
            <a:off x="5562600" y="5029200"/>
            <a:ext cx="3810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2133600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chemeClr val="bg1"/>
                </a:solidFill>
              </a:rPr>
              <a:t>4.</a:t>
            </a:r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r-Cyrl-CS" sz="28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Утврђење, розете, комбинација црвено-беле опеке </a:t>
            </a:r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одлике су :</a:t>
            </a:r>
            <a:endParaRPr lang="en-US" sz="28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3352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Рашке школе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4191000"/>
            <a:ext cx="4343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Моравске школе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029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</a:t>
            </a:r>
            <a:r>
              <a:rPr lang="sr-Cyrl-RS" sz="2400" b="1" dirty="0" smtClean="0">
                <a:solidFill>
                  <a:schemeClr val="bg1"/>
                </a:solidFill>
              </a:rPr>
              <a:t>) Српсковизантијског стила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sp>
        <p:nvSpPr>
          <p:cNvPr id="11" name="5-Point Star 10"/>
          <p:cNvSpPr/>
          <p:nvPr/>
        </p:nvSpPr>
        <p:spPr>
          <a:xfrm>
            <a:off x="4572000" y="4038600"/>
            <a:ext cx="3810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715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0"/>
            <a:ext cx="5105400" cy="152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18288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5. За најлепшу  средњовековну  фреску изабрана је :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29718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а </a:t>
            </a:r>
            <a:r>
              <a:rPr lang="sr-Cyrl-RS" sz="2400" b="1" dirty="0" smtClean="0">
                <a:solidFill>
                  <a:schemeClr val="bg1"/>
                </a:solidFill>
              </a:rPr>
              <a:t>) Распеће Христа у Студеници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35814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Бели Анђео у Милешеви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486400" y="3581400"/>
            <a:ext cx="4572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47800" y="43434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9" descr="Слика:Meister von Mileseva 0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2362200"/>
            <a:ext cx="2743200" cy="41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8" descr="http://www.somborskegusle.co.rs/wp-content/uploads/2015/01/fil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4114800"/>
            <a:ext cx="3962400" cy="2743200"/>
          </a:xfrm>
          <a:prstGeom prst="rect">
            <a:avLst/>
          </a:prstGeom>
          <a:noFill/>
        </p:spPr>
      </p:pic>
      <p:pic>
        <p:nvPicPr>
          <p:cNvPr id="1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715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24000" y="1905000"/>
            <a:ext cx="701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6. Средњовековни рукописи ( књиге)  украшаване  су :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32766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а </a:t>
            </a:r>
            <a:r>
              <a:rPr lang="sr-Cyrl-RS" sz="2400" b="1" dirty="0" smtClean="0">
                <a:solidFill>
                  <a:schemeClr val="bg1"/>
                </a:solidFill>
              </a:rPr>
              <a:t>) Розетама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41910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Иконама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5029200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</a:t>
            </a:r>
            <a:r>
              <a:rPr lang="sr-Cyrl-RS" sz="2400" b="1" dirty="0" smtClean="0">
                <a:solidFill>
                  <a:schemeClr val="bg1"/>
                </a:solidFill>
              </a:rPr>
              <a:t>) Минијатурама 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4114800" y="5029200"/>
            <a:ext cx="3048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715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47800" y="198120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7.ОД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БОСАНСКЕ СРЕДЊОВЕКОВНЕ КУЛТУРЕ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САЧУВАНИ СУ САМО :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320040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а </a:t>
            </a:r>
            <a:r>
              <a:rPr lang="sr-Cyrl-RS" sz="2400" b="1" dirty="0" smtClean="0">
                <a:solidFill>
                  <a:schemeClr val="bg1"/>
                </a:solidFill>
              </a:rPr>
              <a:t>) Манастири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40386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Иконостаси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4876800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</a:t>
            </a:r>
            <a:r>
              <a:rPr lang="sr-Cyrl-RS" sz="2400" b="1" dirty="0" smtClean="0">
                <a:solidFill>
                  <a:schemeClr val="bg1"/>
                </a:solidFill>
              </a:rPr>
              <a:t>) Стећци  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3048000" y="49530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200400"/>
            <a:ext cx="1785950" cy="2024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199" cy="6858000"/>
          </a:xfrm>
          <a:prstGeom prst="rect">
            <a:avLst/>
          </a:prstGeom>
          <a:noFill/>
        </p:spPr>
      </p:pic>
      <p:pic>
        <p:nvPicPr>
          <p:cNvPr id="3" name="Picture 2" descr="http://mw2.google.com/mw-panoramio/photos/medium/23766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0"/>
            <a:ext cx="19050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0"/>
            <a:ext cx="5867400" cy="121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16002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8.Розете су :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22860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bg1"/>
                </a:solidFill>
              </a:rPr>
              <a:t>а </a:t>
            </a:r>
            <a:r>
              <a:rPr lang="sr-Cyrl-RS" sz="2000" b="1" dirty="0" smtClean="0">
                <a:solidFill>
                  <a:schemeClr val="bg1"/>
                </a:solidFill>
              </a:rPr>
              <a:t>) Слике светаца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8956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bg1"/>
                </a:solidFill>
              </a:rPr>
              <a:t>б</a:t>
            </a:r>
            <a:r>
              <a:rPr lang="sr-Cyrl-RS" sz="2000" b="1" dirty="0" smtClean="0">
                <a:solidFill>
                  <a:schemeClr val="bg1"/>
                </a:solidFill>
              </a:rPr>
              <a:t>) Украси на фасадама у облику круга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35052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bg1"/>
                </a:solidFill>
              </a:rPr>
              <a:t>в</a:t>
            </a:r>
            <a:r>
              <a:rPr lang="sr-Cyrl-RS" sz="2000" b="1" dirty="0" smtClean="0">
                <a:solidFill>
                  <a:schemeClr val="bg1"/>
                </a:solidFill>
              </a:rPr>
              <a:t>) Цртежи на рукописима 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41910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9.Стећци су: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5943600" y="28956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47800" y="48768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bg1"/>
                </a:solidFill>
              </a:rPr>
              <a:t>а </a:t>
            </a:r>
            <a:r>
              <a:rPr lang="sr-Cyrl-RS" sz="2000" b="1" dirty="0" smtClean="0">
                <a:solidFill>
                  <a:schemeClr val="bg1"/>
                </a:solidFill>
              </a:rPr>
              <a:t>) Цртежи на рукописима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5486400"/>
            <a:ext cx="2819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bg1"/>
                </a:solidFill>
              </a:rPr>
              <a:t>б </a:t>
            </a:r>
            <a:r>
              <a:rPr lang="sr-Cyrl-RS" sz="2000" b="1" dirty="0" smtClean="0">
                <a:solidFill>
                  <a:schemeClr val="bg1"/>
                </a:solidFill>
              </a:rPr>
              <a:t>) Слике светаца 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6019800"/>
            <a:ext cx="45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b="1" dirty="0" smtClean="0">
                <a:solidFill>
                  <a:schemeClr val="bg1"/>
                </a:solidFill>
              </a:rPr>
              <a:t>в</a:t>
            </a:r>
            <a:r>
              <a:rPr lang="sr-Cyrl-RS" sz="2000" b="1" dirty="0" smtClean="0">
                <a:solidFill>
                  <a:schemeClr val="bg1"/>
                </a:solidFill>
              </a:rPr>
              <a:t>) Надгробни споменици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7" name="5-Point Star 16"/>
          <p:cNvSpPr/>
          <p:nvPr/>
        </p:nvSpPr>
        <p:spPr>
          <a:xfrm>
            <a:off x="4495800" y="60198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715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-76200"/>
            <a:ext cx="1781175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orizontal Scroll 4"/>
          <p:cNvSpPr/>
          <p:nvPr/>
        </p:nvSpPr>
        <p:spPr>
          <a:xfrm>
            <a:off x="1828800" y="2667000"/>
            <a:ext cx="6934200" cy="1676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3200" y="2967335"/>
            <a:ext cx="480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5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Архитектура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3715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895600" y="1981200"/>
            <a:ext cx="4114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40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Хвала на пажњи</a:t>
            </a:r>
            <a:r>
              <a:rPr lang="sr-Cyrl-RS" sz="40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en-US" sz="40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124200"/>
            <a:ext cx="3852863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0" y="6400800"/>
            <a:ext cx="3886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RS" dirty="0" smtClean="0"/>
              <a:t>Музика </a:t>
            </a:r>
            <a:r>
              <a:rPr lang="sr-Latn-RS" dirty="0" smtClean="0"/>
              <a:t>-</a:t>
            </a:r>
            <a:r>
              <a:rPr lang="sr-Cyrl-RS" dirty="0" smtClean="0"/>
              <a:t>из филма Византијско плаво. </a:t>
            </a:r>
            <a:endParaRPr lang="en-US" dirty="0"/>
          </a:p>
        </p:txBody>
      </p:sp>
    </p:spTree>
  </p:cSld>
  <p:clrMapOvr>
    <a:masterClrMapping/>
  </p:clrMapOvr>
  <p:transition spd="med">
    <p:plus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477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524000" y="1752600"/>
            <a:ext cx="7620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Шта се највише градило у</a:t>
            </a:r>
            <a:r>
              <a:rPr lang="sr-Cyrl-RS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средњовековној </a:t>
            </a:r>
            <a:r>
              <a:rPr lang="sr-Cyrl-RS" sz="32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Србији?</a:t>
            </a:r>
            <a:r>
              <a:rPr lang="sr-Cyrl-RS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US" sz="32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3200400"/>
            <a:ext cx="50232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Цркве са манастиром </a:t>
            </a:r>
            <a:endParaRPr lang="en-US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3962400"/>
            <a:ext cx="49470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Тврђаве</a:t>
            </a:r>
            <a:r>
              <a:rPr lang="sr-Latn-RS" sz="2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en-US" sz="2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876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4495800"/>
            <a:ext cx="2971800" cy="210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Golub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1050" y="4038600"/>
            <a:ext cx="45529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447800" y="64770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Маглич-</a:t>
            </a:r>
            <a:r>
              <a:rPr lang="sr-Cyrl-RS" b="1" dirty="0" smtClean="0">
                <a:solidFill>
                  <a:schemeClr val="bg1"/>
                </a:solidFill>
              </a:rPr>
              <a:t>Долина јоргована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96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Голубац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676400" y="2667000"/>
            <a:ext cx="73152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градњи цркава у средњовековној Србији  разликујемо, према времену и начину градње, три стилске школе</a:t>
            </a:r>
            <a:r>
              <a:rPr lang="sr-Cyrl-R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178117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orizontal Scroll 5"/>
          <p:cNvSpPr/>
          <p:nvPr/>
        </p:nvSpPr>
        <p:spPr>
          <a:xfrm>
            <a:off x="2971800" y="2057400"/>
            <a:ext cx="5029200" cy="1447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6600" y="2362200"/>
            <a:ext cx="4267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Рашка школа</a:t>
            </a:r>
            <a:endParaRPr lang="en-US" sz="4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0200" y="4114800"/>
            <a:ext cx="50994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36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Одлике</a:t>
            </a:r>
            <a:r>
              <a:rPr lang="sr-Cyrl-RS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endParaRPr lang="en-US" sz="3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0200" y="4953000"/>
            <a:ext cx="7239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36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Мешавина елемената романике, готике и византијског стила</a:t>
            </a:r>
            <a:r>
              <a:rPr lang="sr-Latn-CS" sz="36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sz="36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3657600"/>
            <a:ext cx="3276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CS" b="1" dirty="0" smtClean="0">
                <a:solidFill>
                  <a:schemeClr val="bg1"/>
                </a:solidFill>
              </a:rPr>
              <a:t>О</a:t>
            </a:r>
            <a:r>
              <a:rPr lang="sr-Cyrl-RS" b="1" dirty="0" smtClean="0">
                <a:solidFill>
                  <a:schemeClr val="bg1"/>
                </a:solidFill>
              </a:rPr>
              <a:t>д краја 12. до 14.века.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953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0"/>
            <a:ext cx="58674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1" y="0"/>
            <a:ext cx="1600200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h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962400"/>
            <a:ext cx="358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3352800"/>
            <a:ext cx="2819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Студеница</a:t>
            </a:r>
            <a:endParaRPr lang="en-US" sz="5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6248400"/>
            <a:ext cx="3048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Хиландар</a:t>
            </a:r>
            <a:endParaRPr lang="en-US" sz="32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1600" y="1981200"/>
            <a:ext cx="167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sz="3200" dirty="0" smtClean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Ктитор:</a:t>
            </a:r>
            <a:endParaRPr lang="en-US" sz="3200" dirty="0">
              <a:ln w="10160">
                <a:solidFill>
                  <a:srgbClr val="4F81BD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8" descr="Слика:Sveti Simeon Kraljeva Crkva detalj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1828800"/>
            <a:ext cx="2714644" cy="1824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http://www.ambassador-serbia.com/wp-content/uploads/2011/06/Monastery-Serbi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914775"/>
            <a:ext cx="4772025" cy="2943225"/>
          </a:xfrm>
          <a:prstGeom prst="rect">
            <a:avLst/>
          </a:prstGeom>
          <a:noFill/>
        </p:spPr>
      </p:pic>
      <p:pic>
        <p:nvPicPr>
          <p:cNvPr id="16388" name="Picture 4" descr="http://www.bizlife.rs/upload/JUL_2011/18/studenica_5_3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1524000"/>
            <a:ext cx="358140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adlanu.com/upload/thumbs/archive/Uploads/Logos01/MiroslavljevoJevan%C4%91elje2_velika1-27651-1-2_67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523999" cy="6858000"/>
          </a:xfrm>
          <a:prstGeom prst="rect">
            <a:avLst/>
          </a:prstGeom>
          <a:noFill/>
        </p:spPr>
      </p:pic>
      <p:pic>
        <p:nvPicPr>
          <p:cNvPr id="3" name="Picture 4" descr="http://www.miroslavljevojevandjeljefaksimil.com/images/komentari_x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5334000" cy="1524000"/>
          </a:xfrm>
          <a:prstGeom prst="rect">
            <a:avLst/>
          </a:prstGeom>
          <a:noFill/>
        </p:spPr>
      </p:pic>
      <p:pic>
        <p:nvPicPr>
          <p:cNvPr id="4" name="Picture 2" descr="Резултат слика за freska beli andjeo manastir milese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0"/>
            <a:ext cx="19812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://slavjan.org.rs/wp-content/uploads/2014/04/stefan-Prvovencani-225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895600"/>
            <a:ext cx="2143125" cy="2857500"/>
          </a:xfrm>
          <a:prstGeom prst="rect">
            <a:avLst/>
          </a:prstGeom>
          <a:noFill/>
        </p:spPr>
      </p:pic>
      <p:pic>
        <p:nvPicPr>
          <p:cNvPr id="9220" name="Picture 4" descr="http://www.utikalauz.hu/gorogorszag/Etl_Tamas/5zi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2362200"/>
            <a:ext cx="5486400" cy="3705226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00200" y="6019800"/>
            <a:ext cx="4724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Жича</a:t>
            </a:r>
            <a:endParaRPr lang="en-US" sz="32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0" y="2057401"/>
            <a:ext cx="2057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Ктитор:</a:t>
            </a:r>
            <a:endParaRPr lang="en-US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57912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bg1"/>
                </a:solidFill>
              </a:rPr>
              <a:t>Стефан Првовенчани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564</Words>
  <Application>Microsoft Office PowerPoint</Application>
  <PresentationFormat>On-screen Show (4:3)</PresentationFormat>
  <Paragraphs>138</Paragraphs>
  <Slides>40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116</cp:revision>
  <dcterms:created xsi:type="dcterms:W3CDTF">2006-08-16T00:00:00Z</dcterms:created>
  <dcterms:modified xsi:type="dcterms:W3CDTF">2016-03-30T16:00:00Z</dcterms:modified>
</cp:coreProperties>
</file>